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ppt/tags/tag13.xml" ContentType="application/vnd.openxmlformats-officedocument.presentationml.tags+xml"/>
  <Override PartName="/ppt/notesSlides/notesSlide12.xml" ContentType="application/vnd.openxmlformats-officedocument.presentationml.notesSlide+xml"/>
  <Override PartName="/ppt/tags/tag14.xml" ContentType="application/vnd.openxmlformats-officedocument.presentationml.tags+xml"/>
  <Override PartName="/ppt/notesSlides/notesSlide13.xml" ContentType="application/vnd.openxmlformats-officedocument.presentationml.notesSlide+xml"/>
  <Override PartName="/ppt/tags/tag15.xml" ContentType="application/vnd.openxmlformats-officedocument.presentationml.tags+xml"/>
  <Override PartName="/ppt/notesSlides/notesSlide14.xml" ContentType="application/vnd.openxmlformats-officedocument.presentationml.notesSlide+xml"/>
  <Override PartName="/ppt/tags/tag16.xml" ContentType="application/vnd.openxmlformats-officedocument.presentationml.tags+xml"/>
  <Override PartName="/ppt/notesSlides/notesSlide15.xml" ContentType="application/vnd.openxmlformats-officedocument.presentationml.notesSlide+xml"/>
  <Override PartName="/ppt/tags/tag17.xml" ContentType="application/vnd.openxmlformats-officedocument.presentationml.tags+xml"/>
  <Override PartName="/ppt/notesSlides/notesSlide16.xml" ContentType="application/vnd.openxmlformats-officedocument.presentationml.notesSlide+xml"/>
  <Override PartName="/ppt/tags/tag18.xml" ContentType="application/vnd.openxmlformats-officedocument.presentationml.tags+xml"/>
  <Override PartName="/ppt/notesSlides/notesSlide17.xml" ContentType="application/vnd.openxmlformats-officedocument.presentationml.notesSlide+xml"/>
  <Override PartName="/ppt/tags/tag19.xml" ContentType="application/vnd.openxmlformats-officedocument.presentationml.tags+xml"/>
  <Override PartName="/ppt/notesSlides/notesSlide18.xml" ContentType="application/vnd.openxmlformats-officedocument.presentationml.notesSlide+xml"/>
  <Override PartName="/ppt/tags/tag20.xml" ContentType="application/vnd.openxmlformats-officedocument.presentationml.tags+xml"/>
  <Override PartName="/ppt/notesSlides/notesSlide19.xml" ContentType="application/vnd.openxmlformats-officedocument.presentationml.notesSlide+xml"/>
  <Override PartName="/ppt/tags/tag21.xml" ContentType="application/vnd.openxmlformats-officedocument.presentationml.tags+xml"/>
  <Override PartName="/ppt/notesSlides/notesSlide20.xml" ContentType="application/vnd.openxmlformats-officedocument.presentationml.notesSlide+xml"/>
  <Override PartName="/ppt/tags/tag22.xml" ContentType="application/vnd.openxmlformats-officedocument.presentationml.tags+xml"/>
  <Override PartName="/ppt/notesSlides/notesSlide21.xml" ContentType="application/vnd.openxmlformats-officedocument.presentationml.notesSlide+xml"/>
  <Override PartName="/ppt/tags/tag23.xml" ContentType="application/vnd.openxmlformats-officedocument.presentationml.tags+xml"/>
  <Override PartName="/ppt/notesSlides/notesSlide22.xml" ContentType="application/vnd.openxmlformats-officedocument.presentationml.notesSlide+xml"/>
  <Override PartName="/ppt/tags/tag24.xml" ContentType="application/vnd.openxmlformats-officedocument.presentationml.tags+xml"/>
  <Override PartName="/ppt/notesSlides/notesSlide23.xml" ContentType="application/vnd.openxmlformats-officedocument.presentationml.notesSlide+xml"/>
  <Override PartName="/ppt/tags/tag25.xml" ContentType="application/vnd.openxmlformats-officedocument.presentationml.tags+xml"/>
  <Override PartName="/ppt/notesSlides/notesSlide24.xml" ContentType="application/vnd.openxmlformats-officedocument.presentationml.notesSlide+xml"/>
  <Override PartName="/ppt/tags/tag26.xml" ContentType="application/vnd.openxmlformats-officedocument.presentationml.tags+xml"/>
  <Override PartName="/ppt/notesSlides/notesSlide25.xml" ContentType="application/vnd.openxmlformats-officedocument.presentationml.notesSlide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notesSlides/notesSlide26.xml" ContentType="application/vnd.openxmlformats-officedocument.presentationml.notesSlide+xml"/>
  <Override PartName="/ppt/tags/tag29.xml" ContentType="application/vnd.openxmlformats-officedocument.presentationml.tags+xml"/>
  <Override PartName="/ppt/notesSlides/notesSlide27.xml" ContentType="application/vnd.openxmlformats-officedocument.presentationml.notesSlide+xml"/>
  <Override PartName="/ppt/tags/tag30.xml" ContentType="application/vnd.openxmlformats-officedocument.presentationml.tags+xml"/>
  <Override PartName="/ppt/notesSlides/notesSlide28.xml" ContentType="application/vnd.openxmlformats-officedocument.presentationml.notesSlide+xml"/>
  <Override PartName="/ppt/tags/tag31.xml" ContentType="application/vnd.openxmlformats-officedocument.presentationml.tags+xml"/>
  <Override PartName="/ppt/notesSlides/notesSlide29.xml" ContentType="application/vnd.openxmlformats-officedocument.presentationml.notesSlide+xml"/>
  <Override PartName="/ppt/tags/tag32.xml" ContentType="application/vnd.openxmlformats-officedocument.presentationml.tags+xml"/>
  <Override PartName="/ppt/notesSlides/notesSlide30.xml" ContentType="application/vnd.openxmlformats-officedocument.presentationml.notesSlide+xml"/>
  <Override PartName="/ppt/ink/ink1.xml" ContentType="application/inkml+xml"/>
  <Override PartName="/ppt/tags/tag33.xml" ContentType="application/vnd.openxmlformats-officedocument.presentationml.tags+xml"/>
  <Override PartName="/ppt/notesSlides/notesSlide31.xml" ContentType="application/vnd.openxmlformats-officedocument.presentationml.notesSlide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notesSlides/notesSlide32.xml" ContentType="application/vnd.openxmlformats-officedocument.presentationml.notesSlide+xml"/>
  <Override PartName="/ppt/tags/tag36.xml" ContentType="application/vnd.openxmlformats-officedocument.presentationml.tags+xml"/>
  <Override PartName="/ppt/notesSlides/notesSlide33.xml" ContentType="application/vnd.openxmlformats-officedocument.presentationml.notesSlide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tags/tag37.xml" ContentType="application/vnd.openxmlformats-officedocument.presentationml.tags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41"/>
  </p:notesMasterIdLst>
  <p:sldIdLst>
    <p:sldId id="256" r:id="rId5"/>
    <p:sldId id="257" r:id="rId6"/>
    <p:sldId id="258" r:id="rId7"/>
    <p:sldId id="259" r:id="rId8"/>
    <p:sldId id="260" r:id="rId9"/>
    <p:sldId id="261" r:id="rId10"/>
    <p:sldId id="263" r:id="rId11"/>
    <p:sldId id="285" r:id="rId12"/>
    <p:sldId id="288" r:id="rId13"/>
    <p:sldId id="286" r:id="rId14"/>
    <p:sldId id="264" r:id="rId15"/>
    <p:sldId id="290" r:id="rId16"/>
    <p:sldId id="292" r:id="rId17"/>
    <p:sldId id="291" r:id="rId18"/>
    <p:sldId id="266" r:id="rId19"/>
    <p:sldId id="297" r:id="rId20"/>
    <p:sldId id="323" r:id="rId21"/>
    <p:sldId id="299" r:id="rId22"/>
    <p:sldId id="300" r:id="rId23"/>
    <p:sldId id="301" r:id="rId24"/>
    <p:sldId id="293" r:id="rId25"/>
    <p:sldId id="305" r:id="rId26"/>
    <p:sldId id="337" r:id="rId27"/>
    <p:sldId id="278" r:id="rId28"/>
    <p:sldId id="338" r:id="rId29"/>
    <p:sldId id="331" r:id="rId30"/>
    <p:sldId id="311" r:id="rId31"/>
    <p:sldId id="342" r:id="rId32"/>
    <p:sldId id="283" r:id="rId33"/>
    <p:sldId id="273" r:id="rId34"/>
    <p:sldId id="268" r:id="rId35"/>
    <p:sldId id="322" r:id="rId36"/>
    <p:sldId id="332" r:id="rId37"/>
    <p:sldId id="272" r:id="rId38"/>
    <p:sldId id="289" r:id="rId39"/>
    <p:sldId id="329" r:id="rId40"/>
  </p:sldIdLst>
  <p:sldSz cx="18288000" cy="10287000"/>
  <p:notesSz cx="9296400" cy="7010400"/>
  <p:custDataLst>
    <p:tags r:id="rId4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2440"/>
    <a:srgbClr val="025E32"/>
    <a:srgbClr val="291F35"/>
    <a:srgbClr val="DF531B"/>
    <a:srgbClr val="B2251A"/>
    <a:srgbClr val="BAFAA0"/>
    <a:srgbClr val="163501"/>
    <a:srgbClr val="C13D40"/>
    <a:srgbClr val="3DCB81"/>
    <a:srgbClr val="56D8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74" y="84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ags" Target="tags/tag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presProps" Target="pres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tableStyles" Target="tableStyles.xml"/><Relationship Id="rId20" Type="http://schemas.openxmlformats.org/officeDocument/2006/relationships/slide" Target="slides/slide16.xml"/><Relationship Id="rId41" Type="http://schemas.openxmlformats.org/officeDocument/2006/relationships/notesMaster" Target="notesMasters/notesMaster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2-22T22:52:48.31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1,'0'-1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24T13:06:23.951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0,'0'0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24T13:06:36.081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17 386,'0'0,"0"-1,0 0,1 0,-1 1,0-1,1 0,-1 0,0 1,1-1,-1 0,1 1,-1-1,1 1,0-1,-1 1,1-1,0 1,-1-1,1 1,0 0,-1-1,1 1,0 0,0-1,-1 1,2 0,27-6,-24 6,126-13,227 9,-204 6,-34 0,152-5,-234-2,-1-1,52-17,-51 13,1 1,38-4,63-3,118-7,846 25,-1078-4,-1-1,1-1,-1-1,45-16,-40 12,0 0,53-6,125 11,-145 5,1-2,71-10,209-32,-314 38,83-14,189-6,-279 23,-1-1,1 0,-1-2,0-1,26-10,-23 8,0 0,0 2,43-5,-7 7,96 7,-152-3,0 1,1 0,-1 0,0 0,0 1,0 0,0 0,-1 0,1 0,0 1,-1-1,0 1,1 1,-1-1,0 0,-1 1,1 0,-1 0,1 0,-1 0,0 1,-1-1,1 1,-1 0,0-1,0 1,-1 0,3 8,0 11,0 1,-2 0,-1 0,-3 44,1-35,-1-18,0 0,-1 0,0 0,-2-1,1 1,-2-1,0 0,-17 28,-7 19,18-26,11-31,0 0,-1 1,0-1,0 0,0 0,-1 0,-4 6,5-9,0 0,1-1,-1 1,0-1,0 0,0 0,0 0,0 0,0 0,-1 0,1 0,0-1,0 1,-1-1,1 1,0-1,-1 0,1 0,0 0,-1 0,1-1,-3 0,-48-9,-92-29,93 22,-94-16,35 24,-197 8,131 5,-1888-4,2022-3,0-1,1-3,-57-15,50 10,-94-10,-282 19,209 6,155-3,-137 4,163-1,1 1,0 2,-58 18,53-10,-2-2,0-2,-42 5,77-15,-1 1,0-1,1 0,-1 0,0-1,1 0,-1 0,1-1,0 0,-1 0,1 0,0-1,0 0,0 0,0 0,1-1,0 0,-9-7,8 4,1 1,-1-2,1 1,0 0,1-1,-1 0,2 0,-1-1,1 1,0-1,1 1,0-1,-1-13,-4-116,3 47,4 88,0-1,0 1,0 0,0 0,1 0,-1 0,1 0,0 0,0 0,0 0,0 0,0 0,1 1,-1-1,1 0,0 1,0-1,3-3,-1 3,0 0,1-1,-1 2,1-1,0 0,0 1,0 0,0 0,0 0,5 0,15-3,0 2,-1 1,46 2,-59 0,131 10,200 40,-158-20,-93-16,1067 140,-920-128,302 20,174-45,-451-3,-637-14,-38-3,-1992 20,2396-1,0 0,0 0,1 1,-1 0,0 0,0 1,1-1,-1 2,1-1,-1 1,1 1,0-1,0 1,1 0,-1 1,1 0,0 0,0 0,1 0,-1 1,1 0,0 0,-6 12,-7 13,-27 64,31-63,-34 59,47-90,0 1,-1-1,1 1,0-1,0 1,0-1,0 1,1 0,-1 0,0-1,1 1,-1 0,1 0,0 0,-1 0,1 0,0 0,0-1,0 1,1 3,1-4,-1 1,1-1,0 0,-1 0,1 0,0 0,0 0,0 0,0 0,0 0,0-1,0 1,0-1,0 0,0 0,0 0,0 0,0 0,3 0,309-3,-95-3,76-15,-280 19,178-22,210 1,-241 26,247-6,-277-13,33-2,118 19,83-3,-220-15,32 0,554 15,-349 4,-356-4,0-1,0-2,0-1,-1-1,30-12,8-1,-55 16,-9 1,-21 1,-37 1,56 1,-237-1,-159 6,372-2,1 1,0 2,-33 11,-46 10,-346 23,174-24,89 11,136-25,0-1,-1-3,-64 2,-1471-13,1520 6,-84 15,58-5,-7 1,24-3,-97 1,28-11,-250-5,388 4,0 0,0-1,0 0,1 0,-1-1,1 0,-1 0,1 0,0-1,-1 0,1 0,-10-8,12 7,0 0,0-1,1 1,-1-1,1 0,0 0,0 0,1 0,-1 0,1 0,0-1,1 1,-1-1,1 0,0-8,-2-27,1-1,3 1,7-56,-5 87,-1-1,2 1,-1-1,1 1,1 0,0 0,0 1,1 0,0 0,1 0,0 0,0 1,0 0,1 1,1 0,-1 0,1 1,14-8,-3 2,0 1,1 1,0 1,1 1,0 1,0 1,41-7,11 8,98 5,-104 3,134-14,-140 2,169-31,-164 25,0 3,124-6,140 19,-132 2,-158-1,74 13,-72-7,60 2,149 7,-41-2,-50-14,-92-2,1 2,80 13,-60-1,-49-8,-1 1,68 21,-69-16,0-1,0-2,0-1,52 1,163-9,-106-2,74 3,-183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24T13:06:41.313"/>
    </inkml:context>
    <inkml:brush xml:id="br0">
      <inkml:brushProperty name="width" value="0.3" units="cm"/>
      <inkml:brushProperty name="height" value="0.6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24T13:06:48.933"/>
    </inkml:context>
    <inkml:brush xml:id="br0">
      <inkml:brushProperty name="width" value="0.3" units="cm"/>
      <inkml:brushProperty name="height" value="0.6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250 489,'2552'0,"-2321"17,-19 1,-5-21,112 6,-302-1,0 2,0-1,-1 2,1 1,15 7,-14-6,1 0,-1-1,32 6,44-5,172-7,-105-4,-119 5,0 0,0-1,0-2,0-2,0-2,62-16,-44 6,-45 13,0-1,1 0,-1-1,21-11,-31 13,-1 1,1-2,-1 1,0 0,0-1,-1 1,1-1,-1 0,1-1,-1 1,0 0,-1-1,1 0,-1 1,0-1,0 0,1-9,1 0,-2 1,1-1,-2 0,0 0,-1 0,0 0,-4-25,3 35,0-1,0 1,0 0,0 0,-1 0,1 0,-1 0,0 0,-1 1,1-1,0 1,-1-1,0 1,0 0,0 0,0 0,0 0,-1 1,1-1,-1 1,0 0,0 0,0 0,0 0,0 1,0 0,0 0,-8-1,-8 1,1 1,0 0,-1 2,1 0,-36 10,22-3,0 2,-46 21,46-16,-4 3,0-2,0-2,-2-1,-49 11,-198 48,25-8,223-53,-58 25,70-25,-1-2,0 0,0-2,-1-1,-29 4,-291 32,132-13,-313 3,499-31,0 0,-47 11,40-6,-45 3,-510-7,303-5,-791 2,1068 0,1-1,-1 1,1-2,0 1,-1-2,1 1,0-2,1 1,-1-2,-18-9,21 9,1 0,0-1,0 0,1-1,-1 1,1-1,1-1,-1 1,1-1,0 0,1 0,0 0,-5-17,2 3,1 0,1 0,2 0,-3-38,8-93,1 77,-3 68,0-3,0 0,1 1,0-1,5-19,-5 27,0 0,1 0,-1 1,0-1,1 0,0 0,-1 1,1-1,0 1,1 0,-1-1,0 1,1 0,-1 0,1 0,-1 1,1-1,0 1,0-1,0 1,4-1,26-5,1 2,0 1,0 1,0 2,48 5,-10-2,2659 7,-1745-10,-959-1,0-1,-1-1,0-1,45-15,-37 9,63-9,24 14,-88 6,-1-1,65-11,-38 2,0 3,1 3,70 4,-116 0,-6 0,-1 0,1 1,-1 0,1 0,-1 0,1 1,-1 0,0 1,0 0,0 0,0 0,0 1,-1 0,0 0,7 7,-7-5,0 0,-1 1,1 0,-2 0,1 0,-1 0,0 1,-1 0,1 0,-2 0,1 0,-1 0,2 14,1 36,-2 0,-8 104,-1-25,6-110,1-12,-1 0,-1 0,0-1,-6 28,6-38,0 0,-1-1,1 1,-1-1,0 0,1 1,-2-1,1 0,0 0,-1 0,1 0,-1 0,0-1,0 0,0 1,0-1,0 0,-1 0,1 0,0-1,-1 1,0-1,-6 2,-22 2,0-2,-1-1,1-1,-60-7,4 1,-687 2,423 5,301-5,-73-12,-36-2,-255 14,396 1,1-1,-1-1,1 0,-35-15,33 12,0 0,-1 1,-34-5,-167 5,152 7,-130-14,94 1,-189 2,257 10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24T13:07:08.246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1 247,'0'-1,"1"-1,-1 0,1 0,0 0,0 0,0 0,0 1,0-1,0 0,0 1,0-1,1 1,-1-1,1 1,-1-1,1 1,-1 0,1 0,0 0,1-1,40-17,-6 11,0 1,0 3,0 1,0 1,55 5,-19-1,671-28,-133-40,-311 56,-65 5,-171-2,86-20,-95 15,0 2,81-3,582 16,-673-3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24T13:07:10.937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1 144,'97'-1,"149"-19,-123 8,238 8,-182 7,2739-3,-2886-2,-1-1,1-1,-1-2,0-1,-1-1,0-2,38-17,-43 18,1 0,0 2,0 2,1 0,0 1,33 1,-21 2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3"/>
            <a:ext cx="4028440" cy="351602"/>
          </a:xfrm>
          <a:prstGeom prst="rect">
            <a:avLst/>
          </a:prstGeom>
        </p:spPr>
        <p:txBody>
          <a:bodyPr vert="horz" lIns="52155" tIns="26077" rIns="52155" bIns="26077" rtlCol="0"/>
          <a:lstStyle>
            <a:lvl1pPr algn="l">
              <a:defRPr sz="7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542" y="3"/>
            <a:ext cx="4028440" cy="351602"/>
          </a:xfrm>
          <a:prstGeom prst="rect">
            <a:avLst/>
          </a:prstGeom>
        </p:spPr>
        <p:txBody>
          <a:bodyPr vert="horz" lIns="52155" tIns="26077" rIns="52155" bIns="26077" rtlCol="0"/>
          <a:lstStyle>
            <a:lvl1pPr algn="r">
              <a:defRPr sz="700"/>
            </a:lvl1pPr>
          </a:lstStyle>
          <a:p>
            <a:fld id="{9D6EA925-BE60-44B5-8E88-1D5BBF42BCA7}" type="datetimeFigureOut">
              <a:rPr lang="en-US" smtClean="0"/>
              <a:t>12/13/2023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46350" y="876300"/>
            <a:ext cx="4203700" cy="2365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52155" tIns="26077" rIns="52155" bIns="26077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9640" y="3374299"/>
            <a:ext cx="7437120" cy="2759803"/>
          </a:xfrm>
          <a:prstGeom prst="rect">
            <a:avLst/>
          </a:prstGeom>
        </p:spPr>
        <p:txBody>
          <a:bodyPr vert="horz" lIns="52155" tIns="26077" rIns="52155" bIns="26077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8802"/>
            <a:ext cx="4028440" cy="351601"/>
          </a:xfrm>
          <a:prstGeom prst="rect">
            <a:avLst/>
          </a:prstGeom>
        </p:spPr>
        <p:txBody>
          <a:bodyPr vert="horz" lIns="52155" tIns="26077" rIns="52155" bIns="26077" rtlCol="0" anchor="b"/>
          <a:lstStyle>
            <a:lvl1pPr algn="l">
              <a:defRPr sz="7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542" y="6658802"/>
            <a:ext cx="4028440" cy="351601"/>
          </a:xfrm>
          <a:prstGeom prst="rect">
            <a:avLst/>
          </a:prstGeom>
        </p:spPr>
        <p:txBody>
          <a:bodyPr vert="horz" lIns="52155" tIns="26077" rIns="52155" bIns="26077" rtlCol="0" anchor="b"/>
          <a:lstStyle>
            <a:lvl1pPr algn="r">
              <a:defRPr sz="700"/>
            </a:lvl1pPr>
          </a:lstStyle>
          <a:p>
            <a:fld id="{D8ACF2BF-3511-45CE-ADAE-F9A3C056D0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55049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05305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69998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18626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37628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873332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672903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701594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662727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836714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254401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35650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838522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718022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50707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207039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499380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685652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706009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602261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671853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52573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99811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620510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900156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51235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703217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162237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54118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7229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86121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06711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22140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10750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49886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1"/>
            <a:ext cx="18288000" cy="8870315"/>
          </a:xfrm>
          <a:custGeom>
            <a:avLst/>
            <a:gdLst/>
            <a:ahLst/>
            <a:cxnLst/>
            <a:rect l="l" t="t" r="r" b="b"/>
            <a:pathLst>
              <a:path w="18288000" h="8870315">
                <a:moveTo>
                  <a:pt x="0" y="8870245"/>
                </a:moveTo>
                <a:lnTo>
                  <a:pt x="18287998" y="8870245"/>
                </a:lnTo>
                <a:lnTo>
                  <a:pt x="18287998" y="0"/>
                </a:lnTo>
                <a:lnTo>
                  <a:pt x="0" y="0"/>
                </a:lnTo>
                <a:lnTo>
                  <a:pt x="0" y="8870245"/>
                </a:lnTo>
                <a:close/>
              </a:path>
            </a:pathLst>
          </a:custGeom>
          <a:solidFill>
            <a:srgbClr val="F5F5F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bg object 17"/>
          <p:cNvSpPr/>
          <p:nvPr/>
        </p:nvSpPr>
        <p:spPr>
          <a:xfrm>
            <a:off x="9411" y="8870246"/>
            <a:ext cx="18278475" cy="1419225"/>
          </a:xfrm>
          <a:custGeom>
            <a:avLst/>
            <a:gdLst/>
            <a:ahLst/>
            <a:cxnLst/>
            <a:rect l="l" t="t" r="r" b="b"/>
            <a:pathLst>
              <a:path w="18278475" h="1419225">
                <a:moveTo>
                  <a:pt x="18278473" y="1419224"/>
                </a:moveTo>
                <a:lnTo>
                  <a:pt x="0" y="1419224"/>
                </a:lnTo>
                <a:lnTo>
                  <a:pt x="0" y="0"/>
                </a:lnTo>
                <a:lnTo>
                  <a:pt x="18278473" y="0"/>
                </a:lnTo>
                <a:lnTo>
                  <a:pt x="18278473" y="1419224"/>
                </a:lnTo>
                <a:close/>
              </a:path>
            </a:pathLst>
          </a:custGeom>
          <a:solidFill>
            <a:srgbClr val="1753F1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659943" y="2520050"/>
            <a:ext cx="14968112" cy="26543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8000" b="1" i="0">
                <a:solidFill>
                  <a:srgbClr val="13110E"/>
                </a:solidFill>
                <a:latin typeface="Roboto"/>
                <a:cs typeface="Robo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59943" y="5550742"/>
            <a:ext cx="14968112" cy="1092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1F1D80-794B-4ADC-9DA2-BEB26978E765}" type="datetime1">
              <a:rPr lang="en-US" smtClean="0"/>
              <a:t>12/13/2023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F5F5F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400" b="0" i="0">
                <a:solidFill>
                  <a:srgbClr val="13110E"/>
                </a:solidFill>
                <a:latin typeface="Roboto"/>
                <a:cs typeface="Robo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F1FBF9-4ACB-428D-B809-2C963AACB850}" type="datetime1">
              <a:rPr lang="en-US" smtClean="0"/>
              <a:t>12/13/2023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400" b="0" i="0">
                <a:solidFill>
                  <a:srgbClr val="13110E"/>
                </a:solidFill>
                <a:latin typeface="Roboto"/>
                <a:cs typeface="Robo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1440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941832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B149D5-801E-4F4F-B7BE-7AF5C43063D1}" type="datetime1">
              <a:rPr lang="en-US" smtClean="0"/>
              <a:t>12/13/2023</a:t>
            </a:fld>
            <a:endParaRPr lang="en-US" dirty="0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400" b="0" i="0">
                <a:solidFill>
                  <a:srgbClr val="13110E"/>
                </a:solidFill>
                <a:latin typeface="Roboto"/>
                <a:cs typeface="Robo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3F2432-F9D9-4D94-86AA-C32CD7A569B9}" type="datetime1">
              <a:rPr lang="en-US" smtClean="0"/>
              <a:t>12/13/2023</a:t>
            </a:fld>
            <a:endParaRPr lang="en-US" dirty="0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E4DEC0-0268-4441-9A71-AA9D129F496E}" type="datetime1">
              <a:rPr lang="en-US" smtClean="0"/>
              <a:t>12/13/2023</a:t>
            </a:fld>
            <a:endParaRPr lang="en-US" dirty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432044" y="1887579"/>
            <a:ext cx="5423911" cy="10007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400" b="0" i="0">
                <a:solidFill>
                  <a:srgbClr val="13110E"/>
                </a:solidFill>
                <a:latin typeface="Roboto"/>
                <a:cs typeface="Robo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659943" y="2796890"/>
            <a:ext cx="14968112" cy="46488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9D82C-6F83-460B-99A4-2E149E54F995}" type="datetime1">
              <a:rPr lang="en-US" smtClean="0"/>
              <a:t>12/13/2023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hf hdr="0" ft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3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4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5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6.xml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7.xml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8.xml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9.xml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0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5" Type="http://schemas.openxmlformats.org/officeDocument/2006/relationships/image" Target="../media/image2.pn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1.xml"/><Relationship Id="rId4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2.xml"/><Relationship Id="rId4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3.xml"/><Relationship Id="rId4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5.xml"/><Relationship Id="rId4" Type="http://schemas.openxmlformats.org/officeDocument/2006/relationships/image" Target="../media/image2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6.xml"/><Relationship Id="rId4" Type="http://schemas.openxmlformats.org/officeDocument/2006/relationships/image" Target="../media/image2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8.xml"/><Relationship Id="rId4" Type="http://schemas.openxmlformats.org/officeDocument/2006/relationships/image" Target="../media/image2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9.xml"/><Relationship Id="rId4" Type="http://schemas.openxmlformats.org/officeDocument/2006/relationships/image" Target="../media/image2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0.xml"/><Relationship Id="rId4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31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3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customXml" Target="../ink/ink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3.xml"/><Relationship Id="rId4" Type="http://schemas.openxmlformats.org/officeDocument/2006/relationships/image" Target="../media/image3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7" Type="http://schemas.openxmlformats.org/officeDocument/2006/relationships/image" Target="../media/image35.em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5.xml"/><Relationship Id="rId6" Type="http://schemas.openxmlformats.org/officeDocument/2006/relationships/oleObject" Target="https://harriscountydeptofed-my.sharepoint.com/personal/jamezcua_hcde-texas_org/Documents/Desktop/COVI9/MISC%20FIles/Covid%20Files/Contingency%20Plan%20Files/CIP%20Projections%20and%20Budget/Copy%20of%20Revised%20PFC%20for%202020%20with%20Bond%20Capacity%20Edits%20V9.0%20(003).xlsx!Sheet1!R1C3:R19C18" TargetMode="External"/><Relationship Id="rId5" Type="http://schemas.openxmlformats.org/officeDocument/2006/relationships/image" Target="../media/image34.svg"/><Relationship Id="rId4" Type="http://schemas.openxmlformats.org/officeDocument/2006/relationships/image" Target="../media/image33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customXml" Target="../ink/ink4.xml"/><Relationship Id="rId13" Type="http://schemas.openxmlformats.org/officeDocument/2006/relationships/image" Target="../media/image40.png"/><Relationship Id="rId3" Type="http://schemas.openxmlformats.org/officeDocument/2006/relationships/notesSlide" Target="../notesSlides/notesSlide33.xml"/><Relationship Id="rId7" Type="http://schemas.openxmlformats.org/officeDocument/2006/relationships/image" Target="../media/image37.png"/><Relationship Id="rId12" Type="http://schemas.openxmlformats.org/officeDocument/2006/relationships/customXml" Target="../ink/ink6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36.xml"/><Relationship Id="rId6" Type="http://schemas.openxmlformats.org/officeDocument/2006/relationships/customXml" Target="../ink/ink3.xml"/><Relationship Id="rId11" Type="http://schemas.openxmlformats.org/officeDocument/2006/relationships/image" Target="../media/image39.png"/><Relationship Id="rId5" Type="http://schemas.openxmlformats.org/officeDocument/2006/relationships/image" Target="../media/image36.png"/><Relationship Id="rId15" Type="http://schemas.openxmlformats.org/officeDocument/2006/relationships/image" Target="../media/image41.png"/><Relationship Id="rId10" Type="http://schemas.openxmlformats.org/officeDocument/2006/relationships/customXml" Target="../ink/ink5.xml"/><Relationship Id="rId4" Type="http://schemas.openxmlformats.org/officeDocument/2006/relationships/customXml" Target="../ink/ink2.xml"/><Relationship Id="rId9" Type="http://schemas.openxmlformats.org/officeDocument/2006/relationships/image" Target="../media/image38.png"/><Relationship Id="rId14" Type="http://schemas.openxmlformats.org/officeDocument/2006/relationships/customXml" Target="../ink/ink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7.xml"/><Relationship Id="rId5" Type="http://schemas.openxmlformats.org/officeDocument/2006/relationships/image" Target="../media/image26.png"/><Relationship Id="rId4" Type="http://schemas.openxmlformats.org/officeDocument/2006/relationships/image" Target="../media/image4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2">
            <a:extLst>
              <a:ext uri="{FF2B5EF4-FFF2-40B4-BE49-F238E27FC236}">
                <a16:creationId xmlns:a16="http://schemas.microsoft.com/office/drawing/2014/main" id="{83FBB4A2-5AA1-D12D-AB85-2D2BC70B9354}"/>
              </a:ext>
            </a:extLst>
          </p:cNvPr>
          <p:cNvSpPr/>
          <p:nvPr/>
        </p:nvSpPr>
        <p:spPr>
          <a:xfrm>
            <a:off x="-9525" y="-54357"/>
            <a:ext cx="18288000" cy="8870315"/>
          </a:xfrm>
          <a:custGeom>
            <a:avLst/>
            <a:gdLst/>
            <a:ahLst/>
            <a:cxnLst/>
            <a:rect l="l" t="t" r="r" b="b"/>
            <a:pathLst>
              <a:path w="18288000" h="8870315">
                <a:moveTo>
                  <a:pt x="0" y="8870251"/>
                </a:moveTo>
                <a:lnTo>
                  <a:pt x="18287998" y="8870251"/>
                </a:lnTo>
                <a:lnTo>
                  <a:pt x="18287998" y="0"/>
                </a:lnTo>
                <a:lnTo>
                  <a:pt x="0" y="0"/>
                </a:lnTo>
                <a:lnTo>
                  <a:pt x="0" y="8870251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grpSp>
        <p:nvGrpSpPr>
          <p:cNvPr id="2" name="object 2"/>
          <p:cNvGrpSpPr/>
          <p:nvPr/>
        </p:nvGrpSpPr>
        <p:grpSpPr>
          <a:xfrm>
            <a:off x="-9525" y="-84519"/>
            <a:ext cx="18278475" cy="10371519"/>
            <a:chOff x="9411" y="-429342"/>
            <a:chExt cx="18278475" cy="10806880"/>
          </a:xfrm>
        </p:grpSpPr>
        <p:pic>
          <p:nvPicPr>
            <p:cNvPr id="3" name="object 3" descr="Person holding tablet"/>
            <p:cNvPicPr/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410" t="56" r="1240" b="2182"/>
            <a:stretch/>
          </p:blipFill>
          <p:spPr>
            <a:xfrm>
              <a:off x="11395089" y="-429342"/>
              <a:ext cx="6892797" cy="10056805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4" name="object 4"/>
            <p:cNvSpPr/>
            <p:nvPr/>
          </p:nvSpPr>
          <p:spPr>
            <a:xfrm>
              <a:off x="9411" y="8844748"/>
              <a:ext cx="18278475" cy="1532790"/>
            </a:xfrm>
            <a:custGeom>
              <a:avLst/>
              <a:gdLst/>
              <a:ahLst/>
              <a:cxnLst/>
              <a:rect l="l" t="t" r="r" b="b"/>
              <a:pathLst>
                <a:path w="18278475" h="1419225">
                  <a:moveTo>
                    <a:pt x="18278473" y="1419224"/>
                  </a:moveTo>
                  <a:lnTo>
                    <a:pt x="0" y="1419224"/>
                  </a:lnTo>
                  <a:lnTo>
                    <a:pt x="0" y="0"/>
                  </a:lnTo>
                  <a:lnTo>
                    <a:pt x="18278473" y="0"/>
                  </a:lnTo>
                  <a:lnTo>
                    <a:pt x="18278473" y="1419224"/>
                  </a:lnTo>
                  <a:close/>
                </a:path>
              </a:pathLst>
            </a:custGeom>
            <a:solidFill>
              <a:srgbClr val="025E32"/>
            </a:solidFill>
            <a:ln>
              <a:solidFill>
                <a:schemeClr val="tx1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" name="object 5"/>
            <p:cNvSpPr/>
            <p:nvPr/>
          </p:nvSpPr>
          <p:spPr>
            <a:xfrm>
              <a:off x="1038554" y="8466122"/>
              <a:ext cx="1323340" cy="781050"/>
            </a:xfrm>
            <a:custGeom>
              <a:avLst/>
              <a:gdLst/>
              <a:ahLst/>
              <a:cxnLst/>
              <a:rect l="l" t="t" r="r" b="b"/>
              <a:pathLst>
                <a:path w="1323339" h="781050">
                  <a:moveTo>
                    <a:pt x="931100" y="780455"/>
                  </a:moveTo>
                  <a:lnTo>
                    <a:pt x="392215" y="780455"/>
                  </a:lnTo>
                  <a:lnTo>
                    <a:pt x="342979" y="777418"/>
                  </a:lnTo>
                  <a:lnTo>
                    <a:pt x="295579" y="768549"/>
                  </a:lnTo>
                  <a:lnTo>
                    <a:pt x="250380" y="754212"/>
                  </a:lnTo>
                  <a:lnTo>
                    <a:pt x="207749" y="734771"/>
                  </a:lnTo>
                  <a:lnTo>
                    <a:pt x="168052" y="710591"/>
                  </a:lnTo>
                  <a:lnTo>
                    <a:pt x="131654" y="682035"/>
                  </a:lnTo>
                  <a:lnTo>
                    <a:pt x="98921" y="649468"/>
                  </a:lnTo>
                  <a:lnTo>
                    <a:pt x="70220" y="613255"/>
                  </a:lnTo>
                  <a:lnTo>
                    <a:pt x="45917" y="573758"/>
                  </a:lnTo>
                  <a:lnTo>
                    <a:pt x="26377" y="531343"/>
                  </a:lnTo>
                  <a:lnTo>
                    <a:pt x="11967" y="486373"/>
                  </a:lnTo>
                  <a:lnTo>
                    <a:pt x="3052" y="439214"/>
                  </a:lnTo>
                  <a:lnTo>
                    <a:pt x="0" y="390227"/>
                  </a:lnTo>
                  <a:lnTo>
                    <a:pt x="3052" y="341241"/>
                  </a:lnTo>
                  <a:lnTo>
                    <a:pt x="11967" y="294081"/>
                  </a:lnTo>
                  <a:lnTo>
                    <a:pt x="26377" y="249112"/>
                  </a:lnTo>
                  <a:lnTo>
                    <a:pt x="45917" y="206697"/>
                  </a:lnTo>
                  <a:lnTo>
                    <a:pt x="70220" y="167200"/>
                  </a:lnTo>
                  <a:lnTo>
                    <a:pt x="98921" y="130986"/>
                  </a:lnTo>
                  <a:lnTo>
                    <a:pt x="131654" y="98420"/>
                  </a:lnTo>
                  <a:lnTo>
                    <a:pt x="168052" y="69864"/>
                  </a:lnTo>
                  <a:lnTo>
                    <a:pt x="207749" y="45684"/>
                  </a:lnTo>
                  <a:lnTo>
                    <a:pt x="250380" y="26243"/>
                  </a:lnTo>
                  <a:lnTo>
                    <a:pt x="295579" y="11906"/>
                  </a:lnTo>
                  <a:lnTo>
                    <a:pt x="342979" y="3037"/>
                  </a:lnTo>
                  <a:lnTo>
                    <a:pt x="392215" y="0"/>
                  </a:lnTo>
                  <a:lnTo>
                    <a:pt x="931100" y="0"/>
                  </a:lnTo>
                  <a:lnTo>
                    <a:pt x="980335" y="3037"/>
                  </a:lnTo>
                  <a:lnTo>
                    <a:pt x="1027736" y="11906"/>
                  </a:lnTo>
                  <a:lnTo>
                    <a:pt x="1072934" y="26243"/>
                  </a:lnTo>
                  <a:lnTo>
                    <a:pt x="1115565" y="45684"/>
                  </a:lnTo>
                  <a:lnTo>
                    <a:pt x="1155263" y="69864"/>
                  </a:lnTo>
                  <a:lnTo>
                    <a:pt x="1191661" y="98420"/>
                  </a:lnTo>
                  <a:lnTo>
                    <a:pt x="1224394" y="130986"/>
                  </a:lnTo>
                  <a:lnTo>
                    <a:pt x="1253094" y="167200"/>
                  </a:lnTo>
                  <a:lnTo>
                    <a:pt x="1277398" y="206697"/>
                  </a:lnTo>
                  <a:lnTo>
                    <a:pt x="1296938" y="249112"/>
                  </a:lnTo>
                  <a:lnTo>
                    <a:pt x="1311348" y="294081"/>
                  </a:lnTo>
                  <a:lnTo>
                    <a:pt x="1320262" y="341241"/>
                  </a:lnTo>
                  <a:lnTo>
                    <a:pt x="1323315" y="390227"/>
                  </a:lnTo>
                  <a:lnTo>
                    <a:pt x="1320262" y="439214"/>
                  </a:lnTo>
                  <a:lnTo>
                    <a:pt x="1311348" y="486373"/>
                  </a:lnTo>
                  <a:lnTo>
                    <a:pt x="1296938" y="531343"/>
                  </a:lnTo>
                  <a:lnTo>
                    <a:pt x="1277398" y="573758"/>
                  </a:lnTo>
                  <a:lnTo>
                    <a:pt x="1253094" y="613255"/>
                  </a:lnTo>
                  <a:lnTo>
                    <a:pt x="1224394" y="649468"/>
                  </a:lnTo>
                  <a:lnTo>
                    <a:pt x="1191661" y="682035"/>
                  </a:lnTo>
                  <a:lnTo>
                    <a:pt x="1155263" y="710591"/>
                  </a:lnTo>
                  <a:lnTo>
                    <a:pt x="1115565" y="734771"/>
                  </a:lnTo>
                  <a:lnTo>
                    <a:pt x="1072934" y="754212"/>
                  </a:lnTo>
                  <a:lnTo>
                    <a:pt x="1027736" y="768549"/>
                  </a:lnTo>
                  <a:lnTo>
                    <a:pt x="980335" y="777418"/>
                  </a:lnTo>
                  <a:lnTo>
                    <a:pt x="931100" y="780455"/>
                  </a:lnTo>
                  <a:close/>
                </a:path>
              </a:pathLst>
            </a:custGeom>
            <a:solidFill>
              <a:srgbClr val="13110E"/>
            </a:solidFill>
            <a:ln>
              <a:solidFill>
                <a:schemeClr val="tx1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6" name="object 6"/>
            <p:cNvSpPr/>
            <p:nvPr/>
          </p:nvSpPr>
          <p:spPr>
            <a:xfrm>
              <a:off x="1323608" y="8756680"/>
              <a:ext cx="752475" cy="238125"/>
            </a:xfrm>
            <a:custGeom>
              <a:avLst/>
              <a:gdLst/>
              <a:ahLst/>
              <a:cxnLst/>
              <a:rect l="l" t="t" r="r" b="b"/>
              <a:pathLst>
                <a:path w="752475" h="238125">
                  <a:moveTo>
                    <a:pt x="590064" y="237860"/>
                  </a:moveTo>
                  <a:lnTo>
                    <a:pt x="578817" y="237860"/>
                  </a:lnTo>
                  <a:lnTo>
                    <a:pt x="572490" y="235042"/>
                  </a:lnTo>
                  <a:lnTo>
                    <a:pt x="568272" y="228702"/>
                  </a:lnTo>
                  <a:lnTo>
                    <a:pt x="565098" y="220809"/>
                  </a:lnTo>
                  <a:lnTo>
                    <a:pt x="565021" y="212586"/>
                  </a:lnTo>
                  <a:lnTo>
                    <a:pt x="567975" y="205023"/>
                  </a:lnTo>
                  <a:lnTo>
                    <a:pt x="573896" y="199112"/>
                  </a:lnTo>
                  <a:lnTo>
                    <a:pt x="661769" y="139933"/>
                  </a:lnTo>
                  <a:lnTo>
                    <a:pt x="0" y="139933"/>
                  </a:lnTo>
                  <a:lnTo>
                    <a:pt x="0" y="97662"/>
                  </a:lnTo>
                  <a:lnTo>
                    <a:pt x="661769" y="97662"/>
                  </a:lnTo>
                  <a:lnTo>
                    <a:pt x="573896" y="38483"/>
                  </a:lnTo>
                  <a:lnTo>
                    <a:pt x="567975" y="32275"/>
                  </a:lnTo>
                  <a:lnTo>
                    <a:pt x="565021" y="24745"/>
                  </a:lnTo>
                  <a:lnTo>
                    <a:pt x="565098" y="16688"/>
                  </a:lnTo>
                  <a:lnTo>
                    <a:pt x="568272" y="8894"/>
                  </a:lnTo>
                  <a:lnTo>
                    <a:pt x="574467" y="2961"/>
                  </a:lnTo>
                  <a:lnTo>
                    <a:pt x="581980" y="0"/>
                  </a:lnTo>
                  <a:lnTo>
                    <a:pt x="590021" y="77"/>
                  </a:lnTo>
                  <a:lnTo>
                    <a:pt x="597797" y="3258"/>
                  </a:lnTo>
                  <a:lnTo>
                    <a:pt x="742612" y="101185"/>
                  </a:lnTo>
                  <a:lnTo>
                    <a:pt x="748938" y="105412"/>
                  </a:lnTo>
                  <a:lnTo>
                    <a:pt x="752453" y="111753"/>
                  </a:lnTo>
                  <a:lnTo>
                    <a:pt x="752453" y="125843"/>
                  </a:lnTo>
                  <a:lnTo>
                    <a:pt x="748938" y="132184"/>
                  </a:lnTo>
                  <a:lnTo>
                    <a:pt x="743315" y="136411"/>
                  </a:lnTo>
                  <a:lnTo>
                    <a:pt x="597797" y="234338"/>
                  </a:lnTo>
                  <a:lnTo>
                    <a:pt x="594282" y="236451"/>
                  </a:lnTo>
                  <a:lnTo>
                    <a:pt x="590064" y="237860"/>
                  </a:lnTo>
                  <a:close/>
                </a:path>
              </a:pathLst>
            </a:custGeom>
            <a:solidFill>
              <a:srgbClr val="FFFFFF"/>
            </a:solidFill>
            <a:ln>
              <a:solidFill>
                <a:schemeClr val="tx1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541420" y="1954703"/>
            <a:ext cx="9685421" cy="4302716"/>
          </a:xfrm>
          <a:prstGeom prst="rect">
            <a:avLst/>
          </a:prstGeom>
        </p:spPr>
        <p:txBody>
          <a:bodyPr vert="horz" wrap="square" lIns="0" tIns="68580" rIns="0" bIns="0" rtlCol="0" anchor="t">
            <a:spAutoFit/>
          </a:bodyPr>
          <a:lstStyle/>
          <a:p>
            <a:pPr marL="12700" marR="5080">
              <a:lnSpc>
                <a:spcPts val="12450"/>
              </a:lnSpc>
              <a:spcBef>
                <a:spcPts val="540"/>
              </a:spcBef>
            </a:pPr>
            <a:r>
              <a:rPr lang="en-US" sz="10400" b="1" spc="-180" dirty="0">
                <a:solidFill>
                  <a:srgbClr val="13110E"/>
                </a:solidFill>
                <a:latin typeface="Roboto"/>
                <a:cs typeface="Roboto"/>
              </a:rPr>
              <a:t>Financial Highlights</a:t>
            </a:r>
            <a:endParaRPr lang="en-US" sz="10400" dirty="0">
              <a:latin typeface="Roboto"/>
              <a:cs typeface="Roboto"/>
            </a:endParaRPr>
          </a:p>
          <a:p>
            <a:pPr marL="12700" marR="2282190">
              <a:lnSpc>
                <a:spcPct val="115199"/>
              </a:lnSpc>
              <a:spcBef>
                <a:spcPts val="3875"/>
              </a:spcBef>
            </a:pPr>
            <a:r>
              <a:rPr lang="en-US" sz="3200" dirty="0">
                <a:solidFill>
                  <a:srgbClr val="13110E"/>
                </a:solidFill>
                <a:latin typeface="Roboto"/>
                <a:cs typeface="Roboto"/>
              </a:rPr>
              <a:t>As of November 30, 2023</a:t>
            </a:r>
            <a:endParaRPr lang="en-US" sz="3200" dirty="0">
              <a:solidFill>
                <a:srgbClr val="13110E"/>
              </a:solidFill>
              <a:latin typeface="Roboto"/>
              <a:ea typeface="Roboto"/>
              <a:cs typeface="Roboto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2D207C4-1CBF-4585-B814-CE209C232B9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4703" y="517479"/>
            <a:ext cx="4907603" cy="1334264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662314-6203-4141-A3E0-623E7BB116E4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763999" y="9566910"/>
            <a:ext cx="609601" cy="430887"/>
          </a:xfrm>
          <a:ln>
            <a:noFill/>
          </a:ln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chemeClr val="bg2"/>
                </a:solidFill>
              </a:rPr>
              <a:t>1</a:t>
            </a:fld>
            <a:endParaRPr lang="en-US" sz="2800" b="1" dirty="0">
              <a:solidFill>
                <a:schemeClr val="bg2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761B0BF-233A-0C8F-9307-7A733DD4D89A}"/>
              </a:ext>
            </a:extLst>
          </p:cNvPr>
          <p:cNvSpPr txBox="1"/>
          <p:nvPr/>
        </p:nvSpPr>
        <p:spPr>
          <a:xfrm>
            <a:off x="391661" y="7620662"/>
            <a:ext cx="927033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One Minute Report – Click Below</a:t>
            </a:r>
          </a:p>
        </p:txBody>
      </p:sp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object 5">
            <a:extLst>
              <a:ext uri="{FF2B5EF4-FFF2-40B4-BE49-F238E27FC236}">
                <a16:creationId xmlns:a16="http://schemas.microsoft.com/office/drawing/2014/main" id="{87AF0FAB-6817-E595-279D-6C9C55E1D05C}"/>
              </a:ext>
            </a:extLst>
          </p:cNvPr>
          <p:cNvSpPr/>
          <p:nvPr/>
        </p:nvSpPr>
        <p:spPr>
          <a:xfrm>
            <a:off x="947463" y="2263140"/>
            <a:ext cx="8059378" cy="7734657"/>
          </a:xfrm>
          <a:custGeom>
            <a:avLst/>
            <a:gdLst/>
            <a:ahLst/>
            <a:cxnLst/>
            <a:rect l="l" t="t" r="r" b="b"/>
            <a:pathLst>
              <a:path w="18278475" h="1419225">
                <a:moveTo>
                  <a:pt x="18278473" y="1419224"/>
                </a:moveTo>
                <a:lnTo>
                  <a:pt x="0" y="1419224"/>
                </a:lnTo>
                <a:lnTo>
                  <a:pt x="0" y="0"/>
                </a:lnTo>
                <a:lnTo>
                  <a:pt x="18278473" y="0"/>
                </a:lnTo>
                <a:lnTo>
                  <a:pt x="18278473" y="1419224"/>
                </a:lnTo>
                <a:close/>
              </a:path>
            </a:pathLst>
          </a:custGeom>
          <a:solidFill>
            <a:srgbClr val="025E32"/>
          </a:solidFill>
          <a:scene3d>
            <a:camera prst="orthographicFront"/>
            <a:lightRig rig="threePt" dir="t"/>
          </a:scene3d>
          <a:sp3d>
            <a:bevelT w="266700" prst="coolSlant"/>
          </a:sp3d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0" name="object 5">
            <a:extLst>
              <a:ext uri="{FF2B5EF4-FFF2-40B4-BE49-F238E27FC236}">
                <a16:creationId xmlns:a16="http://schemas.microsoft.com/office/drawing/2014/main" id="{DC93C660-F1DC-6C66-FB78-E0181660742F}"/>
              </a:ext>
            </a:extLst>
          </p:cNvPr>
          <p:cNvSpPr/>
          <p:nvPr/>
        </p:nvSpPr>
        <p:spPr>
          <a:xfrm>
            <a:off x="9314222" y="2263140"/>
            <a:ext cx="8059378" cy="7734657"/>
          </a:xfrm>
          <a:custGeom>
            <a:avLst/>
            <a:gdLst/>
            <a:ahLst/>
            <a:cxnLst/>
            <a:rect l="l" t="t" r="r" b="b"/>
            <a:pathLst>
              <a:path w="18278475" h="1419225">
                <a:moveTo>
                  <a:pt x="18278473" y="1419224"/>
                </a:moveTo>
                <a:lnTo>
                  <a:pt x="0" y="1419224"/>
                </a:lnTo>
                <a:lnTo>
                  <a:pt x="0" y="0"/>
                </a:lnTo>
                <a:lnTo>
                  <a:pt x="18278473" y="0"/>
                </a:lnTo>
                <a:lnTo>
                  <a:pt x="18278473" y="1419224"/>
                </a:lnTo>
                <a:close/>
              </a:path>
            </a:pathLst>
          </a:custGeom>
          <a:solidFill>
            <a:srgbClr val="025E32"/>
          </a:solidFill>
          <a:scene3d>
            <a:camera prst="orthographicFront"/>
            <a:lightRig rig="threePt" dir="t"/>
          </a:scene3d>
          <a:sp3d>
            <a:bevelT w="266700" prst="coolSlant"/>
          </a:sp3d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Title 23">
            <a:extLst>
              <a:ext uri="{FF2B5EF4-FFF2-40B4-BE49-F238E27FC236}">
                <a16:creationId xmlns:a16="http://schemas.microsoft.com/office/drawing/2014/main" id="{28740703-8087-43AF-B2A8-ACFDCB7758ED}"/>
              </a:ext>
            </a:extLst>
          </p:cNvPr>
          <p:cNvSpPr txBox="1">
            <a:spLocks/>
          </p:cNvSpPr>
          <p:nvPr/>
        </p:nvSpPr>
        <p:spPr>
          <a:xfrm>
            <a:off x="4060602" y="248362"/>
            <a:ext cx="10058400" cy="1712740"/>
          </a:xfrm>
          <a:prstGeom prst="rect">
            <a:avLst/>
          </a:prstGeom>
          <a:solidFill>
            <a:schemeClr val="bg2"/>
          </a:solidFill>
          <a:ln w="57150">
            <a:solidFill>
              <a:schemeClr val="bg2">
                <a:lumMod val="10000"/>
              </a:schemeClr>
            </a:solidFill>
          </a:ln>
          <a:effectLst>
            <a:outerShdw blurRad="50800" dist="50800" dir="5400000" sx="8000" sy="8000" algn="ctr" rotWithShape="0">
              <a:srgbClr val="000000">
                <a:alpha val="43137"/>
              </a:srgbClr>
            </a:outerShdw>
          </a:effectLst>
        </p:spPr>
        <p:txBody>
          <a:bodyPr wrap="square" lIns="0" tIns="0" rIns="0" bIns="0" anchor="ctr" anchorCtr="1">
            <a:normAutofit fontScale="97500" lnSpcReduction="10000"/>
          </a:bodyPr>
          <a:lstStyle>
            <a:lvl1pPr>
              <a:defRPr sz="6400" b="0" i="0">
                <a:solidFill>
                  <a:srgbClr val="13110E"/>
                </a:solidFill>
                <a:latin typeface="Roboto"/>
                <a:ea typeface="+mj-ea"/>
                <a:cs typeface="Roboto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00" b="1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INTERIM FINANCIAL REPORT (unaudited)</a:t>
            </a:r>
            <a:br>
              <a:rPr kumimoji="0" lang="en-US" sz="5900" b="1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</a:br>
            <a:r>
              <a:rPr kumimoji="0" lang="en-US" sz="3700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As of November 30, 2023</a:t>
            </a:r>
            <a:br>
              <a:rPr kumimoji="0" lang="en-US" sz="2300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</a:br>
            <a:r>
              <a:rPr kumimoji="0" lang="en-US" sz="4200" b="1" i="1" u="none" strike="noStrike" kern="0" cap="none" spc="0" normalizeH="0" baseline="0" noProof="0" dirty="0">
                <a:ln w="0"/>
                <a:solidFill>
                  <a:schemeClr val="bg2">
                    <a:lumMod val="1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Indicators of Revenue Growth</a:t>
            </a:r>
            <a:endParaRPr kumimoji="0" lang="en-US" sz="4200" b="1" i="1" u="none" strike="noStrike" kern="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Adobe Devanagari" panose="02040503050201020203" pitchFamily="18" charset="0"/>
            </a:endParaRPr>
          </a:p>
        </p:txBody>
      </p:sp>
      <p:sp>
        <p:nvSpPr>
          <p:cNvPr id="6" name="Text Placeholder 24">
            <a:extLst>
              <a:ext uri="{FF2B5EF4-FFF2-40B4-BE49-F238E27FC236}">
                <a16:creationId xmlns:a16="http://schemas.microsoft.com/office/drawing/2014/main" id="{39653590-D6FD-4271-8C1D-3A21AA130B26}"/>
              </a:ext>
            </a:extLst>
          </p:cNvPr>
          <p:cNvSpPr txBox="1">
            <a:spLocks/>
          </p:cNvSpPr>
          <p:nvPr/>
        </p:nvSpPr>
        <p:spPr>
          <a:xfrm>
            <a:off x="1387989" y="2595926"/>
            <a:ext cx="7178268" cy="185507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3E0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Fee for Service Revenue Ratio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How are revenues spread across all Funds?</a:t>
            </a:r>
          </a:p>
        </p:txBody>
      </p:sp>
      <p:sp>
        <p:nvSpPr>
          <p:cNvPr id="7" name="Text Placeholder 26">
            <a:extLst>
              <a:ext uri="{FF2B5EF4-FFF2-40B4-BE49-F238E27FC236}">
                <a16:creationId xmlns:a16="http://schemas.microsoft.com/office/drawing/2014/main" id="{A733D9A4-8C3B-4662-A196-FDFE21D54391}"/>
              </a:ext>
            </a:extLst>
          </p:cNvPr>
          <p:cNvSpPr txBox="1">
            <a:spLocks/>
          </p:cNvSpPr>
          <p:nvPr/>
        </p:nvSpPr>
        <p:spPr>
          <a:xfrm>
            <a:off x="9860580" y="2591119"/>
            <a:ext cx="6821953" cy="186688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3E0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Fee for Service Revenue Growth Ratio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What is the market growth for fee on services?</a:t>
            </a:r>
          </a:p>
        </p:txBody>
      </p:sp>
      <p:sp>
        <p:nvSpPr>
          <p:cNvPr id="8" name="Content Placeholder 25">
            <a:extLst>
              <a:ext uri="{FF2B5EF4-FFF2-40B4-BE49-F238E27FC236}">
                <a16:creationId xmlns:a16="http://schemas.microsoft.com/office/drawing/2014/main" id="{C37B8A53-83E6-4E8F-96BC-183224BB353A}"/>
              </a:ext>
            </a:extLst>
          </p:cNvPr>
          <p:cNvSpPr txBox="1">
            <a:spLocks/>
          </p:cNvSpPr>
          <p:nvPr/>
        </p:nvSpPr>
        <p:spPr>
          <a:xfrm>
            <a:off x="1396697" y="4593107"/>
            <a:ext cx="7187711" cy="323354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3E0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 </a:t>
            </a:r>
            <a:r>
              <a:rPr kumimoji="0" lang="en-US" sz="240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Total Fee for Service Revenues (G/F) 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$8,659,807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kern="0" dirty="0">
              <a:solidFill>
                <a:schemeClr val="bg2">
                  <a:lumMod val="10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Adobe Devanagari" panose="02040503050201020203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              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Total Revenues                       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$21,091,509</a:t>
            </a:r>
          </a:p>
        </p:txBody>
      </p:sp>
      <p:sp>
        <p:nvSpPr>
          <p:cNvPr id="9" name="Content Placeholder 27">
            <a:extLst>
              <a:ext uri="{FF2B5EF4-FFF2-40B4-BE49-F238E27FC236}">
                <a16:creationId xmlns:a16="http://schemas.microsoft.com/office/drawing/2014/main" id="{1C932B4E-44F4-4DA9-B0C6-056579F33448}"/>
              </a:ext>
            </a:extLst>
          </p:cNvPr>
          <p:cNvSpPr txBox="1">
            <a:spLocks/>
          </p:cNvSpPr>
          <p:nvPr/>
        </p:nvSpPr>
        <p:spPr>
          <a:xfrm>
            <a:off x="9881417" y="4622406"/>
            <a:ext cx="6803801" cy="323517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3E0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Adobe Devanagari" panose="02040503050201020203" pitchFamily="18" charset="0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28FBE148-B491-4D3D-8C4C-50410535BBE0}"/>
              </a:ext>
            </a:extLst>
          </p:cNvPr>
          <p:cNvSpPr/>
          <p:nvPr/>
        </p:nvSpPr>
        <p:spPr>
          <a:xfrm>
            <a:off x="2267927" y="9379911"/>
            <a:ext cx="2194560" cy="502920"/>
          </a:xfrm>
          <a:prstGeom prst="round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Budgeted  19%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6EB43454-69D3-4976-B570-AC45B72332B2}"/>
              </a:ext>
            </a:extLst>
          </p:cNvPr>
          <p:cNvSpPr/>
          <p:nvPr/>
        </p:nvSpPr>
        <p:spPr>
          <a:xfrm>
            <a:off x="10760585" y="9357287"/>
            <a:ext cx="2194560" cy="502920"/>
          </a:xfrm>
          <a:prstGeom prst="round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Budgeted  17%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D4FFCF4-2A7B-4E47-A5D6-E5126F69E0B5}"/>
              </a:ext>
            </a:extLst>
          </p:cNvPr>
          <p:cNvSpPr/>
          <p:nvPr/>
        </p:nvSpPr>
        <p:spPr>
          <a:xfrm>
            <a:off x="4537854" y="9417175"/>
            <a:ext cx="35492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Details on Schedule 14 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D6FEC8A-BDC6-42B7-A514-545C9EC33ACA}"/>
              </a:ext>
            </a:extLst>
          </p:cNvPr>
          <p:cNvSpPr/>
          <p:nvPr/>
        </p:nvSpPr>
        <p:spPr>
          <a:xfrm>
            <a:off x="12955145" y="9398542"/>
            <a:ext cx="3505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Details on Schedule </a:t>
            </a:r>
            <a:r>
              <a:rPr lang="en-US" sz="2400" dirty="0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14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Adobe Devanagari" panose="02040503050201020203" pitchFamily="18" charset="0"/>
            </a:endParaRP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C6701C72-CD2D-4B1C-AE54-C430A60303A1}"/>
              </a:ext>
            </a:extLst>
          </p:cNvPr>
          <p:cNvCxnSpPr/>
          <p:nvPr/>
        </p:nvCxnSpPr>
        <p:spPr>
          <a:xfrm>
            <a:off x="1520473" y="5235427"/>
            <a:ext cx="6940160" cy="0"/>
          </a:xfrm>
          <a:prstGeom prst="line">
            <a:avLst/>
          </a:prstGeom>
          <a:ln>
            <a:solidFill>
              <a:schemeClr val="bg2">
                <a:lumMod val="10000"/>
              </a:schemeClr>
            </a:solidFill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A7D658FF-669F-48C7-915B-AB258AC0BF33}"/>
              </a:ext>
            </a:extLst>
          </p:cNvPr>
          <p:cNvSpPr txBox="1"/>
          <p:nvPr/>
        </p:nvSpPr>
        <p:spPr>
          <a:xfrm>
            <a:off x="1387989" y="6359785"/>
            <a:ext cx="7178268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Goal: 		  &gt;30% of annual revenue Benchmark:	  10% to 29%</a:t>
            </a:r>
          </a:p>
          <a:p>
            <a:r>
              <a:rPr lang="en-US" sz="300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Danger: 		  Under 10%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8FD47FD-CAA8-46F9-8BED-AA4F879A521E}"/>
              </a:ext>
            </a:extLst>
          </p:cNvPr>
          <p:cNvSpPr txBox="1"/>
          <p:nvPr/>
        </p:nvSpPr>
        <p:spPr>
          <a:xfrm>
            <a:off x="10007222" y="6399042"/>
            <a:ext cx="6453123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Goal: 	       &gt;3% of + growth</a:t>
            </a:r>
          </a:p>
          <a:p>
            <a:r>
              <a:rPr lang="en-US" sz="300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Benchmark:     0% to 3%</a:t>
            </a:r>
          </a:p>
          <a:p>
            <a:r>
              <a:rPr lang="en-US" sz="300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Danger: 	       Under 0%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376BA3B-B36D-4730-80B1-4A1A933C4AAF}"/>
              </a:ext>
            </a:extLst>
          </p:cNvPr>
          <p:cNvSpPr txBox="1"/>
          <p:nvPr/>
        </p:nvSpPr>
        <p:spPr>
          <a:xfrm>
            <a:off x="9791171" y="4593107"/>
            <a:ext cx="6891362" cy="1692771"/>
          </a:xfrm>
          <a:prstGeom prst="rect">
            <a:avLst/>
          </a:prstGeom>
          <a:noFill/>
        </p:spPr>
        <p:txBody>
          <a:bodyPr wrap="square" lIns="182880">
            <a:spAutoFit/>
          </a:bodyPr>
          <a:lstStyle/>
          <a:p>
            <a:r>
              <a:rPr lang="en-US" sz="2400" kern="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Fee for Service Current Year Less Fee for Services Last Year    </a:t>
            </a:r>
            <a:r>
              <a:rPr lang="en-US" sz="2800" b="1" kern="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$8,659,807 - 5,946,205</a:t>
            </a:r>
          </a:p>
          <a:p>
            <a:endParaRPr lang="en-US" sz="2400" dirty="0">
              <a:solidFill>
                <a:schemeClr val="bg2">
                  <a:lumMod val="10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   </a:t>
            </a:r>
            <a:r>
              <a:rPr lang="en-US" sz="2400" kern="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Fees for Service Last Year   </a:t>
            </a:r>
            <a:r>
              <a:rPr lang="en-US" sz="2800" b="1" kern="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$5,946,205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4B1E269-3ABE-4B2B-9266-6EB86FE84487}"/>
              </a:ext>
            </a:extLst>
          </p:cNvPr>
          <p:cNvCxnSpPr>
            <a:cxnSpLocks/>
          </p:cNvCxnSpPr>
          <p:nvPr/>
        </p:nvCxnSpPr>
        <p:spPr>
          <a:xfrm>
            <a:off x="10007222" y="5576675"/>
            <a:ext cx="6198561" cy="33460"/>
          </a:xfrm>
          <a:prstGeom prst="line">
            <a:avLst/>
          </a:prstGeom>
          <a:ln>
            <a:solidFill>
              <a:schemeClr val="bg2">
                <a:lumMod val="10000"/>
              </a:schemeClr>
            </a:solidFill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2" name="Slide Number Placeholder 4">
            <a:extLst>
              <a:ext uri="{FF2B5EF4-FFF2-40B4-BE49-F238E27FC236}">
                <a16:creationId xmlns:a16="http://schemas.microsoft.com/office/drawing/2014/main" id="{BCA93714-032F-4E9D-8776-A91C6FEF4DA3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767726" y="9566910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chemeClr val="bg2">
                    <a:alpha val="99000"/>
                  </a:schemeClr>
                </a:solidFill>
              </a:rPr>
              <a:t>10</a:t>
            </a:fld>
            <a:endParaRPr lang="en-US" sz="2800" b="1" dirty="0">
              <a:solidFill>
                <a:schemeClr val="bg2">
                  <a:alpha val="99000"/>
                </a:schemeClr>
              </a:solidFill>
            </a:endParaRPr>
          </a:p>
        </p:txBody>
      </p:sp>
      <p:sp>
        <p:nvSpPr>
          <p:cNvPr id="10" name="Bevel 23">
            <a:extLst>
              <a:ext uri="{FF2B5EF4-FFF2-40B4-BE49-F238E27FC236}">
                <a16:creationId xmlns:a16="http://schemas.microsoft.com/office/drawing/2014/main" id="{8CB9AC7A-2EA3-40E3-02A1-4717DF3D0CA5}"/>
              </a:ext>
            </a:extLst>
          </p:cNvPr>
          <p:cNvSpPr/>
          <p:nvPr/>
        </p:nvSpPr>
        <p:spPr>
          <a:xfrm>
            <a:off x="13561019" y="8157998"/>
            <a:ext cx="2644764" cy="1034886"/>
          </a:xfrm>
          <a:prstGeom prst="bevel">
            <a:avLst/>
          </a:prstGeom>
          <a:solidFill>
            <a:schemeClr val="bg2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3324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10% FY23 ​</a:t>
            </a:r>
          </a:p>
        </p:txBody>
      </p:sp>
      <p:sp>
        <p:nvSpPr>
          <p:cNvPr id="20" name="Bevel 23">
            <a:extLst>
              <a:ext uri="{FF2B5EF4-FFF2-40B4-BE49-F238E27FC236}">
                <a16:creationId xmlns:a16="http://schemas.microsoft.com/office/drawing/2014/main" id="{A162446F-0914-F945-E0DF-3DEBFE6ECC9F}"/>
              </a:ext>
            </a:extLst>
          </p:cNvPr>
          <p:cNvSpPr/>
          <p:nvPr/>
        </p:nvSpPr>
        <p:spPr>
          <a:xfrm>
            <a:off x="1817723" y="8164422"/>
            <a:ext cx="2644764" cy="1034886"/>
          </a:xfrm>
          <a:prstGeom prst="bevel">
            <a:avLst/>
          </a:prstGeom>
          <a:solidFill>
            <a:schemeClr val="bg2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3324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41% FY24 </a:t>
            </a:r>
          </a:p>
        </p:txBody>
      </p:sp>
      <p:sp>
        <p:nvSpPr>
          <p:cNvPr id="26" name="Bevel 23">
            <a:extLst>
              <a:ext uri="{FF2B5EF4-FFF2-40B4-BE49-F238E27FC236}">
                <a16:creationId xmlns:a16="http://schemas.microsoft.com/office/drawing/2014/main" id="{D6342ED5-3D84-DCB7-9E02-417114B72106}"/>
              </a:ext>
            </a:extLst>
          </p:cNvPr>
          <p:cNvSpPr/>
          <p:nvPr/>
        </p:nvSpPr>
        <p:spPr>
          <a:xfrm>
            <a:off x="5432030" y="8164422"/>
            <a:ext cx="2644764" cy="1034886"/>
          </a:xfrm>
          <a:prstGeom prst="bevel">
            <a:avLst/>
          </a:prstGeom>
          <a:solidFill>
            <a:schemeClr val="bg2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3324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39% FY23 </a:t>
            </a:r>
          </a:p>
        </p:txBody>
      </p:sp>
      <p:sp>
        <p:nvSpPr>
          <p:cNvPr id="27" name="Bevel 23">
            <a:extLst>
              <a:ext uri="{FF2B5EF4-FFF2-40B4-BE49-F238E27FC236}">
                <a16:creationId xmlns:a16="http://schemas.microsoft.com/office/drawing/2014/main" id="{2E0E3D17-73B8-C26B-3716-2DA23CBF04DB}"/>
              </a:ext>
            </a:extLst>
          </p:cNvPr>
          <p:cNvSpPr/>
          <p:nvPr/>
        </p:nvSpPr>
        <p:spPr>
          <a:xfrm>
            <a:off x="10425079" y="8157998"/>
            <a:ext cx="2644764" cy="1034886"/>
          </a:xfrm>
          <a:prstGeom prst="bevel">
            <a:avLst/>
          </a:prstGeom>
          <a:solidFill>
            <a:schemeClr val="bg2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3324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46% FY24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443921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5">
            <a:extLst>
              <a:ext uri="{FF2B5EF4-FFF2-40B4-BE49-F238E27FC236}">
                <a16:creationId xmlns:a16="http://schemas.microsoft.com/office/drawing/2014/main" id="{B10A77F2-FBA5-7527-16F6-38A93FCF8DEC}"/>
              </a:ext>
            </a:extLst>
          </p:cNvPr>
          <p:cNvSpPr/>
          <p:nvPr/>
        </p:nvSpPr>
        <p:spPr>
          <a:xfrm>
            <a:off x="-9411" y="8857297"/>
            <a:ext cx="18278475" cy="1419225"/>
          </a:xfrm>
          <a:custGeom>
            <a:avLst/>
            <a:gdLst/>
            <a:ahLst/>
            <a:cxnLst/>
            <a:rect l="l" t="t" r="r" b="b"/>
            <a:pathLst>
              <a:path w="18278475" h="1419225">
                <a:moveTo>
                  <a:pt x="18278473" y="1419224"/>
                </a:moveTo>
                <a:lnTo>
                  <a:pt x="0" y="1419224"/>
                </a:lnTo>
                <a:lnTo>
                  <a:pt x="0" y="0"/>
                </a:lnTo>
                <a:lnTo>
                  <a:pt x="18278473" y="0"/>
                </a:lnTo>
                <a:lnTo>
                  <a:pt x="18278473" y="1419224"/>
                </a:lnTo>
                <a:close/>
              </a:path>
            </a:pathLst>
          </a:custGeom>
          <a:solidFill>
            <a:srgbClr val="025E3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2A2F9D7-F5DA-4FA5-BD69-D05D6CF58904}"/>
              </a:ext>
            </a:extLst>
          </p:cNvPr>
          <p:cNvSpPr txBox="1">
            <a:spLocks/>
          </p:cNvSpPr>
          <p:nvPr/>
        </p:nvSpPr>
        <p:spPr>
          <a:xfrm>
            <a:off x="13258800" y="1887579"/>
            <a:ext cx="4233882" cy="3726775"/>
          </a:xfrm>
          <a:prstGeom prst="rect">
            <a:avLst/>
          </a:prstGeom>
          <a:solidFill>
            <a:schemeClr val="bg1"/>
          </a:solidFill>
          <a:ln w="57150">
            <a:solidFill>
              <a:schemeClr val="bg2">
                <a:lumMod val="10000"/>
              </a:schemeClr>
            </a:solidFill>
          </a:ln>
        </p:spPr>
        <p:txBody>
          <a:bodyPr vert="horz" wrap="square" lIns="91440" tIns="45720" rIns="91440" bIns="45720" rtlCol="0" anchor="ctr">
            <a:noAutofit/>
          </a:bodyPr>
          <a:lstStyle>
            <a:lvl1pPr>
              <a:defRPr sz="6400" b="0" i="0">
                <a:solidFill>
                  <a:srgbClr val="13110E"/>
                </a:solidFill>
                <a:latin typeface="Roboto"/>
                <a:ea typeface="+mj-ea"/>
                <a:cs typeface="Roboto"/>
              </a:defRPr>
            </a:lvl1pPr>
          </a:lstStyle>
          <a:p>
            <a:pPr algn="ctr"/>
            <a:r>
              <a:rPr lang="en-US" sz="4800" kern="120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FY 2023-2024 </a:t>
            </a:r>
            <a:br>
              <a:rPr lang="en-US" sz="4800" kern="120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</a:br>
            <a:r>
              <a:rPr lang="en-US" sz="4800" kern="120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Fund Balance</a:t>
            </a:r>
            <a:br>
              <a:rPr lang="en-US" sz="4800" kern="120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</a:br>
            <a:r>
              <a:rPr lang="en-US" sz="4800" kern="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-</a:t>
            </a:r>
            <a:br>
              <a:rPr lang="en-US" sz="4800" kern="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</a:br>
            <a:r>
              <a:rPr lang="en-US" sz="4800" kern="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Budgeted Activity</a:t>
            </a:r>
            <a:endParaRPr lang="en-US" sz="4800" kern="1200" dirty="0">
              <a:solidFill>
                <a:schemeClr val="bg2">
                  <a:lumMod val="10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Adobe Devanagari" panose="02040503050201020203" pitchFamily="18" charset="0"/>
            </a:endParaRPr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FE45E132-CD4B-4AF1-B069-7202FA489AB3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92599" y="9566910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chemeClr val="bg2"/>
                </a:solidFill>
              </a:rPr>
              <a:t>11</a:t>
            </a:fld>
            <a:endParaRPr lang="en-US" sz="2800" b="1" dirty="0">
              <a:solidFill>
                <a:schemeClr val="bg2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DB28A24-C7B9-8F10-9190-46987A92ED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67560" y="727347"/>
            <a:ext cx="10803362" cy="8539483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5">
            <a:extLst>
              <a:ext uri="{FF2B5EF4-FFF2-40B4-BE49-F238E27FC236}">
                <a16:creationId xmlns:a16="http://schemas.microsoft.com/office/drawing/2014/main" id="{F382700D-B384-E9B4-8860-4AF96200935F}"/>
              </a:ext>
            </a:extLst>
          </p:cNvPr>
          <p:cNvSpPr/>
          <p:nvPr/>
        </p:nvSpPr>
        <p:spPr>
          <a:xfrm>
            <a:off x="-9411" y="8857297"/>
            <a:ext cx="18278475" cy="1419225"/>
          </a:xfrm>
          <a:custGeom>
            <a:avLst/>
            <a:gdLst/>
            <a:ahLst/>
            <a:cxnLst/>
            <a:rect l="l" t="t" r="r" b="b"/>
            <a:pathLst>
              <a:path w="18278475" h="1419225">
                <a:moveTo>
                  <a:pt x="18278473" y="1419224"/>
                </a:moveTo>
                <a:lnTo>
                  <a:pt x="0" y="1419224"/>
                </a:lnTo>
                <a:lnTo>
                  <a:pt x="0" y="0"/>
                </a:lnTo>
                <a:lnTo>
                  <a:pt x="18278473" y="0"/>
                </a:lnTo>
                <a:lnTo>
                  <a:pt x="18278473" y="1419224"/>
                </a:lnTo>
                <a:close/>
              </a:path>
            </a:pathLst>
          </a:custGeom>
          <a:solidFill>
            <a:srgbClr val="025E3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 txBox="1"/>
          <p:nvPr/>
        </p:nvSpPr>
        <p:spPr>
          <a:xfrm>
            <a:off x="634756" y="-106839"/>
            <a:ext cx="17037310" cy="2896306"/>
          </a:xfrm>
          <a:prstGeom prst="rect">
            <a:avLst/>
          </a:prstGeom>
        </p:spPr>
        <p:txBody>
          <a:bodyPr vert="horz" wrap="square" lIns="0" tIns="183515" rIns="0" bIns="0" rtlCol="0" anchor="t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445"/>
              </a:spcBef>
            </a:pPr>
            <a:r>
              <a:rPr lang="en-US" sz="4000" b="1" spc="25" dirty="0">
                <a:solidFill>
                  <a:srgbClr val="291F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  <a:cs typeface="Roboto"/>
              </a:rPr>
              <a:t>INTERIM FINANCIAL REPORT (unaudited)</a:t>
            </a:r>
            <a:br>
              <a:rPr lang="en-US" sz="3600" b="1" spc="25" dirty="0">
                <a:solidFill>
                  <a:srgbClr val="291F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  <a:cs typeface="Roboto"/>
              </a:rPr>
            </a:br>
            <a:r>
              <a:rPr lang="en-US" sz="3200" spc="25" dirty="0">
                <a:solidFill>
                  <a:srgbClr val="291F35"/>
                </a:solidFill>
                <a:latin typeface="Roboto"/>
                <a:cs typeface="Roboto"/>
              </a:rPr>
              <a:t>GENERAL, SPECIAL REVENUE, DEBT SERVICE FUNDS, CAPITAL PROJECTS, </a:t>
            </a:r>
          </a:p>
          <a:p>
            <a:pPr marL="12700" algn="ctr">
              <a:lnSpc>
                <a:spcPct val="100000"/>
              </a:lnSpc>
            </a:pPr>
            <a:r>
              <a:rPr lang="en-US" sz="3200" spc="25" dirty="0">
                <a:solidFill>
                  <a:srgbClr val="291F35"/>
                </a:solidFill>
                <a:latin typeface="Roboto"/>
                <a:cs typeface="Roboto"/>
              </a:rPr>
              <a:t>AND INTERNAL SERVICE FUNDS</a:t>
            </a:r>
          </a:p>
          <a:p>
            <a:pPr marL="12700" algn="ctr">
              <a:lnSpc>
                <a:spcPct val="100000"/>
              </a:lnSpc>
              <a:spcBef>
                <a:spcPts val="545"/>
              </a:spcBef>
            </a:pPr>
            <a:r>
              <a:rPr lang="en-US" sz="4000" b="1" u="sng" spc="25" dirty="0">
                <a:solidFill>
                  <a:srgbClr val="291F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  <a:cs typeface="Roboto"/>
              </a:rPr>
              <a:t>REVENUES (INFLOWS)</a:t>
            </a:r>
          </a:p>
          <a:p>
            <a:pPr marL="12700" algn="ctr"/>
            <a:r>
              <a:rPr lang="en-US" sz="2800" spc="25" dirty="0">
                <a:solidFill>
                  <a:srgbClr val="291F35"/>
                </a:solidFill>
                <a:latin typeface="Roboto"/>
                <a:cs typeface="Roboto"/>
              </a:rPr>
              <a:t>Budget to Actual for period ending November 30, 2023</a:t>
            </a:r>
            <a:endParaRPr sz="2800" dirty="0">
              <a:solidFill>
                <a:srgbClr val="291F35"/>
              </a:solidFill>
              <a:latin typeface="Roboto"/>
              <a:cs typeface="Roboto"/>
            </a:endParaRPr>
          </a:p>
        </p:txBody>
      </p:sp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A1CF1D97-0E80-4272-916F-E950BD0A40E9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92599" y="9566910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chemeClr val="bg2"/>
                </a:solidFill>
              </a:rPr>
              <a:t>12</a:t>
            </a:fld>
            <a:endParaRPr lang="en-US" sz="2800" b="1" dirty="0">
              <a:solidFill>
                <a:schemeClr val="bg2"/>
              </a:solidFill>
            </a:endParaRPr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6554AA6F-AE78-CECB-895B-3648676662C4}"/>
              </a:ext>
            </a:extLst>
          </p:cNvPr>
          <p:cNvSpPr/>
          <p:nvPr/>
        </p:nvSpPr>
        <p:spPr>
          <a:xfrm rot="16200000">
            <a:off x="13522682" y="9323370"/>
            <a:ext cx="609856" cy="762000"/>
          </a:xfrm>
          <a:prstGeom prst="rightArrow">
            <a:avLst>
              <a:gd name="adj1" fmla="val 50000"/>
              <a:gd name="adj2" fmla="val 60286"/>
            </a:avLst>
          </a:prstGeom>
          <a:solidFill>
            <a:srgbClr val="C13D40"/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7B1DE42-C051-F121-47A6-211EB18454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46252" y="2789467"/>
            <a:ext cx="13795495" cy="654152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968811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5">
            <a:extLst>
              <a:ext uri="{FF2B5EF4-FFF2-40B4-BE49-F238E27FC236}">
                <a16:creationId xmlns:a16="http://schemas.microsoft.com/office/drawing/2014/main" id="{20FF98B1-A975-1D33-3C52-36BD54BD4684}"/>
              </a:ext>
            </a:extLst>
          </p:cNvPr>
          <p:cNvSpPr/>
          <p:nvPr/>
        </p:nvSpPr>
        <p:spPr>
          <a:xfrm>
            <a:off x="-9411" y="8857297"/>
            <a:ext cx="18278475" cy="1419225"/>
          </a:xfrm>
          <a:custGeom>
            <a:avLst/>
            <a:gdLst/>
            <a:ahLst/>
            <a:cxnLst/>
            <a:rect l="l" t="t" r="r" b="b"/>
            <a:pathLst>
              <a:path w="18278475" h="1419225">
                <a:moveTo>
                  <a:pt x="18278473" y="1419224"/>
                </a:moveTo>
                <a:lnTo>
                  <a:pt x="0" y="1419224"/>
                </a:lnTo>
                <a:lnTo>
                  <a:pt x="0" y="0"/>
                </a:lnTo>
                <a:lnTo>
                  <a:pt x="18278473" y="0"/>
                </a:lnTo>
                <a:lnTo>
                  <a:pt x="18278473" y="1419224"/>
                </a:lnTo>
                <a:close/>
              </a:path>
            </a:pathLst>
          </a:custGeom>
          <a:solidFill>
            <a:srgbClr val="025E3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 txBox="1"/>
          <p:nvPr/>
        </p:nvSpPr>
        <p:spPr>
          <a:xfrm>
            <a:off x="625345" y="38100"/>
            <a:ext cx="17037310" cy="2960426"/>
          </a:xfrm>
          <a:prstGeom prst="rect">
            <a:avLst/>
          </a:prstGeom>
        </p:spPr>
        <p:txBody>
          <a:bodyPr vert="horz" wrap="square" lIns="0" tIns="183515" rIns="0" bIns="0" rtlCol="0" anchor="t">
            <a:spAutoFit/>
          </a:bodyPr>
          <a:lstStyle/>
          <a:p>
            <a:pPr algn="ctr">
              <a:lnSpc>
                <a:spcPct val="100000"/>
              </a:lnSpc>
              <a:spcBef>
                <a:spcPts val="200"/>
              </a:spcBef>
            </a:pPr>
            <a:r>
              <a:rPr lang="en-US" sz="4000" b="1" spc="25" dirty="0">
                <a:solidFill>
                  <a:srgbClr val="291F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  <a:cs typeface="Roboto"/>
              </a:rPr>
              <a:t>INTERIM FINANCIAL REPORT (unaudited)</a:t>
            </a:r>
          </a:p>
          <a:p>
            <a:pPr algn="ctr">
              <a:lnSpc>
                <a:spcPct val="100000"/>
              </a:lnSpc>
              <a:spcBef>
                <a:spcPts val="200"/>
              </a:spcBef>
            </a:pPr>
            <a:r>
              <a:rPr lang="en-US" sz="3200" spc="25" dirty="0">
                <a:solidFill>
                  <a:srgbClr val="291F35"/>
                </a:solidFill>
                <a:latin typeface="Roboto"/>
                <a:cs typeface="Roboto"/>
              </a:rPr>
              <a:t>GENERAL, SPECIAL REVENUE, DEBT SERVICE FUNDS, CAPITAL PROJECTS, </a:t>
            </a:r>
          </a:p>
          <a:p>
            <a:pPr algn="ctr">
              <a:lnSpc>
                <a:spcPct val="100000"/>
              </a:lnSpc>
              <a:spcBef>
                <a:spcPts val="200"/>
              </a:spcBef>
            </a:pPr>
            <a:r>
              <a:rPr lang="en-US" sz="3200" spc="25" dirty="0">
                <a:solidFill>
                  <a:srgbClr val="291F35"/>
                </a:solidFill>
                <a:latin typeface="Roboto"/>
                <a:cs typeface="Roboto"/>
              </a:rPr>
              <a:t>AND INTERNAL SERVICE FUNDS</a:t>
            </a:r>
            <a:br>
              <a:rPr lang="en-US" sz="3600" b="1" spc="25" dirty="0">
                <a:solidFill>
                  <a:srgbClr val="291F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  <a:cs typeface="Roboto"/>
              </a:rPr>
            </a:br>
            <a:r>
              <a:rPr lang="en-US" sz="4000" b="1" u="sng" spc="25" dirty="0">
                <a:solidFill>
                  <a:srgbClr val="291F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  <a:cs typeface="Roboto"/>
              </a:rPr>
              <a:t>Expenditures (OUTFLOWS)</a:t>
            </a:r>
          </a:p>
          <a:p>
            <a:pPr marL="12700" algn="ctr">
              <a:spcBef>
                <a:spcPts val="600"/>
              </a:spcBef>
            </a:pPr>
            <a:r>
              <a:rPr lang="en-US" sz="2800" spc="25" dirty="0">
                <a:solidFill>
                  <a:srgbClr val="291F35"/>
                </a:solidFill>
                <a:latin typeface="Roboto"/>
                <a:cs typeface="Roboto"/>
              </a:rPr>
              <a:t>Budget to Actual for period ending November 30, 2023</a:t>
            </a:r>
            <a:endParaRPr sz="2800" dirty="0">
              <a:solidFill>
                <a:srgbClr val="291F35"/>
              </a:solidFill>
              <a:latin typeface="Roboto"/>
              <a:cs typeface="Roboto"/>
            </a:endParaRPr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784EF994-4A75-4527-A76C-458B0852E9DC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92599" y="9566910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chemeClr val="bg2"/>
                </a:solidFill>
              </a:rPr>
              <a:t>13</a:t>
            </a:fld>
            <a:endParaRPr lang="en-US" sz="2800" b="1" dirty="0">
              <a:solidFill>
                <a:schemeClr val="bg2"/>
              </a:solidFill>
            </a:endParaRP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642BB365-C940-D2CD-2A5E-D62235192CC2}"/>
              </a:ext>
            </a:extLst>
          </p:cNvPr>
          <p:cNvSpPr/>
          <p:nvPr/>
        </p:nvSpPr>
        <p:spPr>
          <a:xfrm rot="16200000">
            <a:off x="12850748" y="9616796"/>
            <a:ext cx="974143" cy="762000"/>
          </a:xfrm>
          <a:prstGeom prst="rightArrow">
            <a:avLst>
              <a:gd name="adj1" fmla="val 50000"/>
              <a:gd name="adj2" fmla="val 60286"/>
            </a:avLst>
          </a:prstGeom>
          <a:solidFill>
            <a:srgbClr val="C13D40"/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707DA28-7AD0-7D5A-050F-D151BC9443A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88900" y="2998526"/>
            <a:ext cx="13881852" cy="644572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923183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5">
            <a:extLst>
              <a:ext uri="{FF2B5EF4-FFF2-40B4-BE49-F238E27FC236}">
                <a16:creationId xmlns:a16="http://schemas.microsoft.com/office/drawing/2014/main" id="{E593A127-90EB-0A21-3A14-58E1B03B1B73}"/>
              </a:ext>
            </a:extLst>
          </p:cNvPr>
          <p:cNvSpPr/>
          <p:nvPr/>
        </p:nvSpPr>
        <p:spPr>
          <a:xfrm>
            <a:off x="14172" y="8857297"/>
            <a:ext cx="18278475" cy="1419225"/>
          </a:xfrm>
          <a:custGeom>
            <a:avLst/>
            <a:gdLst/>
            <a:ahLst/>
            <a:cxnLst/>
            <a:rect l="l" t="t" r="r" b="b"/>
            <a:pathLst>
              <a:path w="18278475" h="1419225">
                <a:moveTo>
                  <a:pt x="18278473" y="1419224"/>
                </a:moveTo>
                <a:lnTo>
                  <a:pt x="0" y="1419224"/>
                </a:lnTo>
                <a:lnTo>
                  <a:pt x="0" y="0"/>
                </a:lnTo>
                <a:lnTo>
                  <a:pt x="18278473" y="0"/>
                </a:lnTo>
                <a:lnTo>
                  <a:pt x="18278473" y="1419224"/>
                </a:lnTo>
                <a:close/>
              </a:path>
            </a:pathLst>
          </a:custGeom>
          <a:solidFill>
            <a:srgbClr val="025E32"/>
          </a:solidFill>
        </p:spPr>
        <p:txBody>
          <a:bodyPr wrap="square" lIns="0" tIns="0" rIns="0" bIns="0" rtlCol="0"/>
          <a:lstStyle/>
          <a:p>
            <a:r>
              <a:rPr lang="en-US" sz="2000" b="1" dirty="0">
                <a:solidFill>
                  <a:schemeClr val="bg1">
                    <a:lumMod val="95000"/>
                  </a:schemeClr>
                </a:solidFill>
                <a:latin typeface="+mj-lt"/>
                <a:ea typeface="Roboto" panose="02000000000000000000" pitchFamily="2" charset="0"/>
                <a:cs typeface="Roboto" panose="02000000000000000000" pitchFamily="2" charset="0"/>
              </a:rPr>
              <a:t> Head Start grants ended by August 31</a:t>
            </a:r>
            <a:r>
              <a:rPr lang="en-US" sz="2000" b="1" baseline="30000" dirty="0">
                <a:solidFill>
                  <a:schemeClr val="bg1">
                    <a:lumMod val="95000"/>
                  </a:schemeClr>
                </a:solidFill>
                <a:latin typeface="+mj-lt"/>
                <a:ea typeface="Roboto" panose="02000000000000000000" pitchFamily="2" charset="0"/>
                <a:cs typeface="Roboto" panose="02000000000000000000" pitchFamily="2" charset="0"/>
              </a:rPr>
              <a:t>st</a:t>
            </a:r>
            <a:r>
              <a:rPr lang="en-US" sz="2000" b="1" dirty="0">
                <a:solidFill>
                  <a:schemeClr val="bg1">
                    <a:lumMod val="95000"/>
                  </a:schemeClr>
                </a:solidFill>
                <a:latin typeface="+mj-lt"/>
                <a:ea typeface="Roboto" panose="02000000000000000000" pitchFamily="2" charset="0"/>
                <a:cs typeface="Roboto" panose="02000000000000000000" pitchFamily="2" charset="0"/>
              </a:rPr>
              <a:t>, 2023. All funds were drawdown and final reports will be submitted.  </a:t>
            </a:r>
          </a:p>
          <a:p>
            <a:r>
              <a:rPr lang="en-US" sz="2000" b="1" dirty="0">
                <a:solidFill>
                  <a:schemeClr val="bg1">
                    <a:lumMod val="95000"/>
                  </a:schemeClr>
                </a:solidFill>
                <a:latin typeface="+mj-lt"/>
                <a:ea typeface="Roboto" panose="02000000000000000000" pitchFamily="2" charset="0"/>
                <a:cs typeface="Roboto" panose="02000000000000000000" pitchFamily="2" charset="0"/>
              </a:rPr>
              <a:t> All HCDE covid funds are committed for the current fiscal year </a:t>
            </a:r>
            <a:endParaRPr sz="2000" b="1" dirty="0">
              <a:latin typeface="+mj-lt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7EA4FB8-37A9-4E5B-8B78-6CA08AC09132}"/>
              </a:ext>
            </a:extLst>
          </p:cNvPr>
          <p:cNvSpPr txBox="1">
            <a:spLocks/>
          </p:cNvSpPr>
          <p:nvPr/>
        </p:nvSpPr>
        <p:spPr>
          <a:xfrm>
            <a:off x="1818072" y="236920"/>
            <a:ext cx="14670677" cy="2148709"/>
          </a:xfrm>
          <a:prstGeom prst="rect">
            <a:avLst/>
          </a:prstGeom>
          <a:ln w="57150">
            <a:solidFill>
              <a:schemeClr val="bg2">
                <a:lumMod val="10000"/>
              </a:schemeClr>
            </a:solidFill>
          </a:ln>
        </p:spPr>
        <p:txBody>
          <a:bodyPr vert="horz" lIns="91440" tIns="45720" rIns="91440" bIns="4572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Aft>
                <a:spcPts val="600"/>
              </a:spcAft>
            </a:pPr>
            <a:r>
              <a:rPr lang="en-US" sz="4000" dirty="0">
                <a:solidFill>
                  <a:schemeClr val="bg2">
                    <a:lumMod val="10000"/>
                  </a:schemeClr>
                </a:solidFill>
                <a:latin typeface="Roboto"/>
                <a:ea typeface="Roboto"/>
                <a:cs typeface="Adobe Devanagari" panose="02040503050201020203" pitchFamily="18" charset="0"/>
              </a:rPr>
              <a:t>INTERIM FINANCIAL REPORT (unaudited) FY 2021 – 24 COVID19 Budget to Actual – Expenditures</a:t>
            </a:r>
          </a:p>
          <a:p>
            <a:pPr algn="ctr">
              <a:spcAft>
                <a:spcPts val="600"/>
              </a:spcAft>
            </a:pPr>
            <a:r>
              <a:rPr lang="en-US" sz="4000" dirty="0">
                <a:solidFill>
                  <a:schemeClr val="bg2">
                    <a:lumMod val="10000"/>
                  </a:schemeClr>
                </a:solidFill>
                <a:latin typeface="Roboto"/>
                <a:ea typeface="Roboto"/>
                <a:cs typeface="Adobe Devanagari" panose="02040503050201020203" pitchFamily="18" charset="0"/>
              </a:rPr>
              <a:t>for period ending November 30, 2023</a:t>
            </a:r>
            <a:endParaRPr lang="en-US" sz="4000" kern="1200" dirty="0">
              <a:solidFill>
                <a:schemeClr val="bg2">
                  <a:lumMod val="10000"/>
                </a:schemeClr>
              </a:solidFill>
              <a:latin typeface="Roboto"/>
              <a:ea typeface="Roboto"/>
              <a:cs typeface="Adobe Devanagari" panose="02040503050201020203" pitchFamily="18" charset="0"/>
            </a:endParaRPr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D9D7AEFF-B4CD-4946-8347-893B59B0E441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92599" y="9566910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chemeClr val="bg2"/>
                </a:solidFill>
              </a:rPr>
              <a:t>14</a:t>
            </a:fld>
            <a:endParaRPr lang="en-US" sz="2800" b="1" dirty="0">
              <a:solidFill>
                <a:schemeClr val="bg2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FAC258D-3271-5BCF-4950-7F15E12418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2573" y="2416109"/>
            <a:ext cx="13990081" cy="630481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091323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E6B6282A-1007-CF5F-CCAB-F911ED601247}"/>
              </a:ext>
            </a:extLst>
          </p:cNvPr>
          <p:cNvSpPr/>
          <p:nvPr/>
        </p:nvSpPr>
        <p:spPr>
          <a:xfrm>
            <a:off x="9411" y="0"/>
            <a:ext cx="18288000" cy="9076755"/>
          </a:xfrm>
          <a:custGeom>
            <a:avLst/>
            <a:gdLst/>
            <a:ahLst/>
            <a:cxnLst/>
            <a:rect l="l" t="t" r="r" b="b"/>
            <a:pathLst>
              <a:path w="18288000" h="8870315">
                <a:moveTo>
                  <a:pt x="0" y="8870251"/>
                </a:moveTo>
                <a:lnTo>
                  <a:pt x="18287998" y="8870251"/>
                </a:lnTo>
                <a:lnTo>
                  <a:pt x="18287998" y="0"/>
                </a:lnTo>
                <a:lnTo>
                  <a:pt x="0" y="0"/>
                </a:lnTo>
                <a:lnTo>
                  <a:pt x="0" y="8870251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9411" y="8870250"/>
            <a:ext cx="18278475" cy="1419225"/>
          </a:xfrm>
          <a:custGeom>
            <a:avLst/>
            <a:gdLst/>
            <a:ahLst/>
            <a:cxnLst/>
            <a:rect l="l" t="t" r="r" b="b"/>
            <a:pathLst>
              <a:path w="18278475" h="1419225">
                <a:moveTo>
                  <a:pt x="18278473" y="1419224"/>
                </a:moveTo>
                <a:lnTo>
                  <a:pt x="0" y="1419224"/>
                </a:lnTo>
                <a:lnTo>
                  <a:pt x="0" y="0"/>
                </a:lnTo>
                <a:lnTo>
                  <a:pt x="18278473" y="0"/>
                </a:lnTo>
                <a:lnTo>
                  <a:pt x="18278473" y="1419224"/>
                </a:lnTo>
                <a:close/>
              </a:path>
            </a:pathLst>
          </a:custGeom>
          <a:solidFill>
            <a:srgbClr val="025E3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34D990B-4408-47DB-B75B-35C128504CF9}"/>
              </a:ext>
            </a:extLst>
          </p:cNvPr>
          <p:cNvSpPr txBox="1">
            <a:spLocks/>
          </p:cNvSpPr>
          <p:nvPr/>
        </p:nvSpPr>
        <p:spPr>
          <a:xfrm>
            <a:off x="3505200" y="342900"/>
            <a:ext cx="11277600" cy="2057400"/>
          </a:xfrm>
          <a:prstGeom prst="rect">
            <a:avLst/>
          </a:prstGeom>
          <a:ln w="57150">
            <a:solidFill>
              <a:schemeClr val="bg2">
                <a:lumMod val="10000"/>
              </a:schemeClr>
            </a:solidFill>
          </a:ln>
        </p:spPr>
        <p:txBody>
          <a:bodyPr vert="horz" lIns="91440" tIns="45720" rIns="91440" bIns="45720" rtlCol="0" anchor="t"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kern="0" dirty="0">
                <a:solidFill>
                  <a:schemeClr val="bg2">
                    <a:lumMod val="10000"/>
                  </a:schemeClr>
                </a:solidFill>
                <a:latin typeface="Roboto"/>
                <a:ea typeface="Roboto"/>
                <a:cs typeface="Adobe Devanagari" panose="02040503050201020203" pitchFamily="18" charset="0"/>
              </a:rPr>
              <a:t>INTERIM FINANCIAL REPORT (unaudited) </a:t>
            </a:r>
            <a:br>
              <a:rPr lang="en-US" sz="4000" kern="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</a:br>
            <a:r>
              <a:rPr lang="en-US" sz="4000" kern="0" dirty="0">
                <a:solidFill>
                  <a:schemeClr val="bg2">
                    <a:lumMod val="10000"/>
                  </a:schemeClr>
                </a:solidFill>
                <a:latin typeface="Roboto"/>
                <a:ea typeface="Roboto"/>
                <a:cs typeface="Adobe Devanagari" panose="02040503050201020203" pitchFamily="18" charset="0"/>
              </a:rPr>
              <a:t>FY 2023-24 Donations Report</a:t>
            </a:r>
            <a:br>
              <a:rPr lang="en-US" sz="4000" kern="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</a:br>
            <a:r>
              <a:rPr lang="en-US" sz="4000" kern="0" dirty="0">
                <a:solidFill>
                  <a:schemeClr val="bg2">
                    <a:lumMod val="10000"/>
                  </a:schemeClr>
                </a:solidFill>
                <a:latin typeface="Roboto"/>
                <a:ea typeface="Roboto"/>
                <a:cs typeface="Adobe Devanagari" panose="02040503050201020203" pitchFamily="18" charset="0"/>
              </a:rPr>
              <a:t>All Funds as of November 30, 2023</a:t>
            </a:r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42B97641-1CF4-493B-8FAB-55567A829BC3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92599" y="9566910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chemeClr val="bg2"/>
                </a:solidFill>
              </a:rPr>
              <a:t>15</a:t>
            </a:fld>
            <a:endParaRPr lang="en-US" sz="2800" b="1" dirty="0">
              <a:solidFill>
                <a:schemeClr val="bg2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1E65B38-A4A7-6119-5D59-CB20D8FEDE7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" b="198"/>
          <a:stretch/>
        </p:blipFill>
        <p:spPr>
          <a:xfrm>
            <a:off x="3693577" y="2550899"/>
            <a:ext cx="10810452" cy="7393201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9411" y="0"/>
            <a:ext cx="18288000" cy="8870315"/>
          </a:xfrm>
          <a:custGeom>
            <a:avLst/>
            <a:gdLst/>
            <a:ahLst/>
            <a:cxnLst/>
            <a:rect l="l" t="t" r="r" b="b"/>
            <a:pathLst>
              <a:path w="18288000" h="8870315">
                <a:moveTo>
                  <a:pt x="0" y="8870251"/>
                </a:moveTo>
                <a:lnTo>
                  <a:pt x="18287998" y="8870251"/>
                </a:lnTo>
                <a:lnTo>
                  <a:pt x="18287998" y="0"/>
                </a:lnTo>
                <a:lnTo>
                  <a:pt x="0" y="0"/>
                </a:lnTo>
                <a:lnTo>
                  <a:pt x="0" y="8870251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0" tIns="0" rIns="0" bIns="0" rtlCol="0"/>
          <a:lstStyle/>
          <a:p>
            <a:r>
              <a:rPr lang="en-US" dirty="0"/>
              <a:t>`</a:t>
            </a:r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9411" y="8870250"/>
            <a:ext cx="18278475" cy="1419225"/>
          </a:xfrm>
          <a:custGeom>
            <a:avLst/>
            <a:gdLst/>
            <a:ahLst/>
            <a:cxnLst/>
            <a:rect l="l" t="t" r="r" b="b"/>
            <a:pathLst>
              <a:path w="18278475" h="1419225">
                <a:moveTo>
                  <a:pt x="18278473" y="1419224"/>
                </a:moveTo>
                <a:lnTo>
                  <a:pt x="0" y="1419224"/>
                </a:lnTo>
                <a:lnTo>
                  <a:pt x="0" y="0"/>
                </a:lnTo>
                <a:lnTo>
                  <a:pt x="18278473" y="0"/>
                </a:lnTo>
                <a:lnTo>
                  <a:pt x="18278473" y="1419224"/>
                </a:lnTo>
                <a:close/>
              </a:path>
            </a:pathLst>
          </a:custGeom>
          <a:solidFill>
            <a:srgbClr val="025E3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90CB226-6668-443D-8F8F-3109BF8D9477}"/>
              </a:ext>
            </a:extLst>
          </p:cNvPr>
          <p:cNvSpPr txBox="1">
            <a:spLocks/>
          </p:cNvSpPr>
          <p:nvPr/>
        </p:nvSpPr>
        <p:spPr>
          <a:xfrm>
            <a:off x="3229089" y="400948"/>
            <a:ext cx="11811000" cy="1324040"/>
          </a:xfrm>
          <a:prstGeom prst="rect">
            <a:avLst/>
          </a:prstGeom>
          <a:ln w="57150">
            <a:solidFill>
              <a:schemeClr val="tx1"/>
            </a:solidFill>
          </a:ln>
        </p:spPr>
        <p:txBody>
          <a:bodyPr vert="horz" lIns="91440" tIns="45720" rIns="91440" bIns="45720" rtlCol="0" anchor="t"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kern="0" dirty="0">
                <a:latin typeface="Roboto"/>
                <a:ea typeface="Roboto"/>
                <a:cs typeface="Adobe Devanagari" panose="02040503050201020203" pitchFamily="18" charset="0"/>
              </a:rPr>
              <a:t>INTERIM FINANCIAL REPORT (unaudited) </a:t>
            </a:r>
            <a:br>
              <a:rPr lang="en-US" sz="2800" kern="0" dirty="0"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</a:br>
            <a:r>
              <a:rPr lang="en-US" sz="2800" kern="0" dirty="0">
                <a:latin typeface="Roboto"/>
                <a:ea typeface="Roboto"/>
                <a:cs typeface="Adobe Devanagari" panose="02040503050201020203" pitchFamily="18" charset="0"/>
              </a:rPr>
              <a:t>FY 2023-24 Donations Report</a:t>
            </a:r>
            <a:br>
              <a:rPr lang="en-US" sz="2800" kern="0" dirty="0"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</a:br>
            <a:r>
              <a:rPr lang="en-US" sz="2800" kern="0" dirty="0">
                <a:latin typeface="Roboto"/>
                <a:ea typeface="Roboto"/>
                <a:cs typeface="Adobe Devanagari" panose="02040503050201020203" pitchFamily="18" charset="0"/>
              </a:rPr>
              <a:t>All Funds as of November 30, 2023</a:t>
            </a:r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1DCBD6CB-DCCA-4833-80BC-330601190E0A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92599" y="9566910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chemeClr val="bg2"/>
                </a:solidFill>
              </a:rPr>
              <a:t>16</a:t>
            </a:fld>
            <a:endParaRPr lang="en-US" sz="2800" b="1" dirty="0">
              <a:solidFill>
                <a:schemeClr val="bg2"/>
              </a:solidFill>
            </a:endParaRPr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AA0F9C07-34DF-13E5-CCB3-A55D4FFADC3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2353" y="2343885"/>
            <a:ext cx="17203293" cy="466153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125396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5">
            <a:extLst>
              <a:ext uri="{FF2B5EF4-FFF2-40B4-BE49-F238E27FC236}">
                <a16:creationId xmlns:a16="http://schemas.microsoft.com/office/drawing/2014/main" id="{95F1E0B8-E511-6044-7E43-B9946D601B6F}"/>
              </a:ext>
            </a:extLst>
          </p:cNvPr>
          <p:cNvSpPr/>
          <p:nvPr/>
        </p:nvSpPr>
        <p:spPr>
          <a:xfrm>
            <a:off x="9411" y="8870250"/>
            <a:ext cx="18278475" cy="1419225"/>
          </a:xfrm>
          <a:custGeom>
            <a:avLst/>
            <a:gdLst/>
            <a:ahLst/>
            <a:cxnLst/>
            <a:rect l="l" t="t" r="r" b="b"/>
            <a:pathLst>
              <a:path w="18278475" h="1419225">
                <a:moveTo>
                  <a:pt x="18278473" y="1419224"/>
                </a:moveTo>
                <a:lnTo>
                  <a:pt x="0" y="1419224"/>
                </a:lnTo>
                <a:lnTo>
                  <a:pt x="0" y="0"/>
                </a:lnTo>
                <a:lnTo>
                  <a:pt x="18278473" y="0"/>
                </a:lnTo>
                <a:lnTo>
                  <a:pt x="18278473" y="1419224"/>
                </a:lnTo>
                <a:close/>
              </a:path>
            </a:pathLst>
          </a:custGeom>
          <a:solidFill>
            <a:srgbClr val="025E3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5BBAE36-A10C-4C42-A49A-2EEAFAE10817}"/>
              </a:ext>
            </a:extLst>
          </p:cNvPr>
          <p:cNvSpPr txBox="1">
            <a:spLocks/>
          </p:cNvSpPr>
          <p:nvPr/>
        </p:nvSpPr>
        <p:spPr>
          <a:xfrm>
            <a:off x="2438400" y="419100"/>
            <a:ext cx="13487400" cy="1905000"/>
          </a:xfrm>
          <a:prstGeom prst="rect">
            <a:avLst/>
          </a:prstGeom>
          <a:ln w="57150">
            <a:solidFill>
              <a:schemeClr val="tx1"/>
            </a:solidFill>
          </a:ln>
        </p:spPr>
        <p:txBody>
          <a:bodyPr vert="horz" lIns="91440" tIns="45720" rIns="91440" bIns="45720" rtlCol="0" anchor="t">
            <a:noAutofit/>
          </a:bodyPr>
          <a:lstStyle>
            <a:defPPr>
              <a:defRPr lang="en-US"/>
            </a:defPPr>
            <a:lvl1pPr algn="ctr">
              <a:defRPr sz="2800" kern="0">
                <a:latin typeface="Roboto"/>
                <a:ea typeface="Roboto"/>
                <a:cs typeface="Adobe Devanagari" panose="02040503050201020203" pitchFamily="18" charset="0"/>
              </a:defRPr>
            </a:lvl1pPr>
          </a:lstStyle>
          <a:p>
            <a:r>
              <a:rPr lang="en-US" sz="4000" dirty="0"/>
              <a:t>INTERIM FINANCIAL REPORT (unaudited) </a:t>
            </a:r>
            <a:br>
              <a:rPr lang="en-US" sz="4000" dirty="0"/>
            </a:br>
            <a:r>
              <a:rPr lang="en-US" sz="4000" dirty="0"/>
              <a:t>TAX COLLECTIONS COMPARATIVE ANALYSIS </a:t>
            </a:r>
            <a:br>
              <a:rPr lang="en-US" sz="4000" dirty="0"/>
            </a:br>
            <a:r>
              <a:rPr lang="en-US" sz="4000" dirty="0"/>
              <a:t>Fiscal Year-To-Date as of November 30, 2023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66FB5A57-2AC5-47C8-AD79-4DB5694B3FE3}"/>
              </a:ext>
            </a:extLst>
          </p:cNvPr>
          <p:cNvSpPr/>
          <p:nvPr/>
        </p:nvSpPr>
        <p:spPr>
          <a:xfrm>
            <a:off x="14102291" y="4003503"/>
            <a:ext cx="1617617" cy="742950"/>
          </a:xfrm>
          <a:prstGeom prst="roundRect">
            <a:avLst/>
          </a:prstGeom>
          <a:solidFill>
            <a:schemeClr val="bg1">
              <a:lumMod val="50000"/>
            </a:schemeClr>
          </a:solidFill>
          <a:ln w="31750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2800" b="1" dirty="0">
                <a:ln w="9525">
                  <a:noFill/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657.1 B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28D597B-DADC-4782-9A60-8F993C239AF9}"/>
              </a:ext>
            </a:extLst>
          </p:cNvPr>
          <p:cNvSpPr txBox="1"/>
          <p:nvPr/>
        </p:nvSpPr>
        <p:spPr>
          <a:xfrm>
            <a:off x="435179" y="8974295"/>
            <a:ext cx="7074893" cy="1138773"/>
          </a:xfrm>
          <a:prstGeom prst="rect">
            <a:avLst/>
          </a:prstGeom>
          <a:noFill/>
          <a:ln>
            <a:solidFill>
              <a:schemeClr val="accent3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u="sng" dirty="0">
                <a:solidFill>
                  <a:srgbClr val="BAFAA0"/>
                </a:solidFill>
                <a:cs typeface="Arial" charset="0"/>
              </a:rPr>
              <a:t>See Tax Calculator at: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u="sng" dirty="0">
                <a:solidFill>
                  <a:srgbClr val="BAFAA0"/>
                </a:solidFill>
                <a:cs typeface="Arial" charset="0"/>
              </a:rPr>
              <a:t>https://hcde-texas.org/transparency/tax-rate/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200" u="sng" dirty="0">
              <a:solidFill>
                <a:srgbClr val="BAFAA0"/>
              </a:solidFill>
              <a:latin typeface="Abadi Extra Light" panose="020B0204020104020204" pitchFamily="34" charset="0"/>
              <a:cs typeface="Arial" charset="0"/>
            </a:endParaRPr>
          </a:p>
        </p:txBody>
      </p:sp>
      <p:sp>
        <p:nvSpPr>
          <p:cNvPr id="11" name="Slide Number Placeholder 4">
            <a:extLst>
              <a:ext uri="{FF2B5EF4-FFF2-40B4-BE49-F238E27FC236}">
                <a16:creationId xmlns:a16="http://schemas.microsoft.com/office/drawing/2014/main" id="{BDF172DA-0546-4C17-9EC8-DAA81101DE69}"/>
              </a:ext>
            </a:extLst>
          </p:cNvPr>
          <p:cNvSpPr txBox="1">
            <a:spLocks/>
          </p:cNvSpPr>
          <p:nvPr/>
        </p:nvSpPr>
        <p:spPr>
          <a:xfrm>
            <a:off x="17616796" y="9405183"/>
            <a:ext cx="381001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sz="2800" b="1" smtClean="0">
                <a:solidFill>
                  <a:schemeClr val="bg2"/>
                </a:solidFill>
              </a:rPr>
              <a:pPr/>
              <a:t>17</a:t>
            </a:fld>
            <a:endParaRPr lang="en-US" sz="2800" b="1" dirty="0">
              <a:solidFill>
                <a:schemeClr val="bg2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1FCF26F-F0FD-1412-0F08-685CC95839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38400" y="2522269"/>
            <a:ext cx="11283088" cy="627561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483251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9411" y="8870250"/>
            <a:ext cx="18278475" cy="1419225"/>
          </a:xfrm>
          <a:custGeom>
            <a:avLst/>
            <a:gdLst/>
            <a:ahLst/>
            <a:cxnLst/>
            <a:rect l="l" t="t" r="r" b="b"/>
            <a:pathLst>
              <a:path w="18278475" h="1419225">
                <a:moveTo>
                  <a:pt x="18278473" y="1419224"/>
                </a:moveTo>
                <a:lnTo>
                  <a:pt x="0" y="1419224"/>
                </a:lnTo>
                <a:lnTo>
                  <a:pt x="0" y="0"/>
                </a:lnTo>
                <a:lnTo>
                  <a:pt x="18278473" y="0"/>
                </a:lnTo>
                <a:lnTo>
                  <a:pt x="18278473" y="1419224"/>
                </a:lnTo>
                <a:close/>
              </a:path>
            </a:pathLst>
          </a:custGeom>
          <a:solidFill>
            <a:srgbClr val="025E3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5BBAE36-A10C-4C42-A49A-2EEAFAE10817}"/>
              </a:ext>
            </a:extLst>
          </p:cNvPr>
          <p:cNvSpPr txBox="1">
            <a:spLocks/>
          </p:cNvSpPr>
          <p:nvPr/>
        </p:nvSpPr>
        <p:spPr>
          <a:xfrm>
            <a:off x="1945728" y="419100"/>
            <a:ext cx="14401800" cy="1752600"/>
          </a:xfrm>
          <a:prstGeom prst="rect">
            <a:avLst/>
          </a:prstGeom>
          <a:ln w="57150">
            <a:solidFill>
              <a:schemeClr val="tx1"/>
            </a:solidFill>
          </a:ln>
        </p:spPr>
        <p:txBody>
          <a:bodyPr vert="horz" lIns="91440" tIns="45720" rIns="91440" bIns="45720" rtlCol="0" anchor="t">
            <a:noAutofit/>
          </a:bodyPr>
          <a:lstStyle>
            <a:defPPr>
              <a:defRPr lang="en-US"/>
            </a:defPPr>
            <a:lvl1pPr algn="ctr">
              <a:defRPr sz="2800" kern="0">
                <a:latin typeface="Roboto"/>
                <a:ea typeface="Roboto"/>
                <a:cs typeface="Adobe Devanagari" panose="02040503050201020203" pitchFamily="18" charset="0"/>
              </a:defRPr>
            </a:lvl1pPr>
          </a:lstStyle>
          <a:p>
            <a:r>
              <a:rPr lang="en-US" sz="3600" dirty="0"/>
              <a:t>INTERIM FINANCIAL REPORT (unaudited) TAX COLLECTIONS </a:t>
            </a:r>
          </a:p>
          <a:p>
            <a:r>
              <a:rPr lang="en-US" sz="3600" dirty="0"/>
              <a:t>Fiscal Year-To-Date as of November 30, 2023 </a:t>
            </a:r>
          </a:p>
          <a:p>
            <a:r>
              <a:rPr lang="en-US" sz="3600" dirty="0"/>
              <a:t>(3rd month / 12 months)</a:t>
            </a:r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41447B4D-429A-4240-A14D-82718C4F8534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92599" y="9566910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chemeClr val="bg2"/>
                </a:solidFill>
              </a:rPr>
              <a:t>18</a:t>
            </a:fld>
            <a:endParaRPr lang="en-US" sz="2800" b="1" dirty="0">
              <a:solidFill>
                <a:schemeClr val="bg2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84D037F-5AA2-83C0-0B87-734B90277C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13081" y="2278172"/>
            <a:ext cx="11671157" cy="728873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481066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956" y="-124506"/>
            <a:ext cx="18288000" cy="8988556"/>
          </a:xfrm>
          <a:custGeom>
            <a:avLst/>
            <a:gdLst/>
            <a:ahLst/>
            <a:cxnLst/>
            <a:rect l="l" t="t" r="r" b="b"/>
            <a:pathLst>
              <a:path w="18288000" h="8870315">
                <a:moveTo>
                  <a:pt x="0" y="8870251"/>
                </a:moveTo>
                <a:lnTo>
                  <a:pt x="18287998" y="8870251"/>
                </a:lnTo>
                <a:lnTo>
                  <a:pt x="18287998" y="0"/>
                </a:lnTo>
                <a:lnTo>
                  <a:pt x="0" y="0"/>
                </a:lnTo>
                <a:lnTo>
                  <a:pt x="0" y="8870251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9411" y="8870250"/>
            <a:ext cx="18278475" cy="1419225"/>
          </a:xfrm>
          <a:custGeom>
            <a:avLst/>
            <a:gdLst/>
            <a:ahLst/>
            <a:cxnLst/>
            <a:rect l="l" t="t" r="r" b="b"/>
            <a:pathLst>
              <a:path w="18278475" h="1419225">
                <a:moveTo>
                  <a:pt x="18278473" y="1419224"/>
                </a:moveTo>
                <a:lnTo>
                  <a:pt x="0" y="1419224"/>
                </a:lnTo>
                <a:lnTo>
                  <a:pt x="0" y="0"/>
                </a:lnTo>
                <a:lnTo>
                  <a:pt x="18278473" y="0"/>
                </a:lnTo>
                <a:lnTo>
                  <a:pt x="18278473" y="1419224"/>
                </a:lnTo>
                <a:close/>
              </a:path>
            </a:pathLst>
          </a:custGeom>
          <a:solidFill>
            <a:srgbClr val="025E32"/>
          </a:solidFill>
        </p:spPr>
        <p:txBody>
          <a:bodyPr wrap="square" lIns="0" tIns="0" rIns="0" bIns="0" rtlCol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	</a:t>
            </a:r>
            <a:r>
              <a:rPr lang="en-US" sz="2000" dirty="0">
                <a:solidFill>
                  <a:srgbClr val="BAFAA0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a) 2023 Proposed Tax Rate = $0.004800/$100 Property Assessment/Appraisal - --&gt;  Annual Tax on a $259,375 - $75,219 = $201,066/100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BAFAA0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		x .004800 = $9.65 (net of 29% homestead exception.)                                                                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BAFAA0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	b) $705,000/$30,500,840 =  2.32% Collection and assessment costs </a:t>
            </a:r>
          </a:p>
          <a:p>
            <a:endParaRPr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C17F916C-6AC8-41F8-8F46-A69A359EE6A4}"/>
              </a:ext>
            </a:extLst>
          </p:cNvPr>
          <p:cNvSpPr txBox="1">
            <a:spLocks/>
          </p:cNvSpPr>
          <p:nvPr/>
        </p:nvSpPr>
        <p:spPr>
          <a:xfrm>
            <a:off x="1766812" y="143002"/>
            <a:ext cx="14724876" cy="1718996"/>
          </a:xfrm>
          <a:prstGeom prst="rect">
            <a:avLst/>
          </a:prstGeom>
          <a:ln w="57150">
            <a:solidFill>
              <a:srgbClr val="291F35"/>
            </a:solidFill>
          </a:ln>
        </p:spPr>
        <p:txBody>
          <a:bodyPr vert="horz" lIns="91440" tIns="45720" rIns="91440" bIns="45720" rtlCol="0" anchor="t"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kern="0" dirty="0">
                <a:solidFill>
                  <a:srgbClr val="291F35"/>
                </a:solidFill>
                <a:latin typeface="Roboto"/>
                <a:ea typeface="Roboto"/>
                <a:cs typeface="Adobe Devanagari" panose="02040503050201020203" pitchFamily="18" charset="0"/>
              </a:rPr>
              <a:t>INTERIM FINANCIAL REPORT (unaudited) TAX COLLECTIONS </a:t>
            </a:r>
            <a:endParaRPr lang="en-US" sz="3600" kern="0" dirty="0">
              <a:solidFill>
                <a:srgbClr val="291F35"/>
              </a:solidFill>
              <a:latin typeface="Roboto" panose="02000000000000000000" pitchFamily="2" charset="0"/>
              <a:ea typeface="Roboto" panose="02000000000000000000" pitchFamily="2" charset="0"/>
              <a:cs typeface="Adobe Devanagari" panose="02040503050201020203" pitchFamily="18" charset="0"/>
            </a:endParaRPr>
          </a:p>
          <a:p>
            <a:pPr algn="ctr"/>
            <a:r>
              <a:rPr lang="en-US" sz="3600" kern="0" dirty="0">
                <a:solidFill>
                  <a:srgbClr val="291F35"/>
                </a:solidFill>
                <a:latin typeface="Roboto"/>
                <a:ea typeface="Roboto"/>
                <a:cs typeface="Adobe Devanagari" panose="02040503050201020203" pitchFamily="18" charset="0"/>
              </a:rPr>
              <a:t>Fiscal Year-To-Date as of </a:t>
            </a:r>
            <a:r>
              <a:rPr lang="en-US" sz="3600" kern="0" dirty="0">
                <a:ln w="0"/>
                <a:solidFill>
                  <a:srgbClr val="291F35"/>
                </a:solidFill>
                <a:latin typeface="Roboto"/>
                <a:ea typeface="Roboto"/>
                <a:cs typeface="Adobe Devanagari" panose="02040503050201020203" pitchFamily="18" charset="0"/>
              </a:rPr>
              <a:t>November 30, 2023</a:t>
            </a:r>
            <a:endParaRPr lang="en-US" sz="3600" kern="0" dirty="0">
              <a:solidFill>
                <a:srgbClr val="291F35"/>
              </a:solidFill>
              <a:latin typeface="Roboto" panose="02000000000000000000" pitchFamily="2" charset="0"/>
              <a:ea typeface="Roboto" panose="02000000000000000000" pitchFamily="2" charset="0"/>
              <a:cs typeface="Adobe Devanagari" panose="02040503050201020203" pitchFamily="18" charset="0"/>
            </a:endParaRPr>
          </a:p>
          <a:p>
            <a:pPr algn="ctr"/>
            <a:r>
              <a:rPr lang="en-US" sz="3600" kern="0" dirty="0">
                <a:solidFill>
                  <a:srgbClr val="291F35"/>
                </a:solidFill>
                <a:latin typeface="Roboto"/>
                <a:ea typeface="Roboto"/>
                <a:cs typeface="Adobe Devanagari" panose="02040503050201020203" pitchFamily="18" charset="0"/>
              </a:rPr>
              <a:t>(3rd month / 12 months)</a:t>
            </a:r>
          </a:p>
        </p:txBody>
      </p:sp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EDA9C399-E44E-4B74-A0E8-7240361688EC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92599" y="9566910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chemeClr val="bg2"/>
                </a:solidFill>
              </a:rPr>
              <a:t>19</a:t>
            </a:fld>
            <a:endParaRPr lang="en-US" sz="2800" b="1" dirty="0">
              <a:solidFill>
                <a:schemeClr val="bg2"/>
              </a:solidFill>
            </a:endParaRPr>
          </a:p>
        </p:txBody>
      </p:sp>
      <p:sp>
        <p:nvSpPr>
          <p:cNvPr id="10" name="Arrow: Down 9">
            <a:extLst>
              <a:ext uri="{FF2B5EF4-FFF2-40B4-BE49-F238E27FC236}">
                <a16:creationId xmlns:a16="http://schemas.microsoft.com/office/drawing/2014/main" id="{8D0EFEFF-3D4A-4730-856C-6B5CBC3867D0}"/>
              </a:ext>
            </a:extLst>
          </p:cNvPr>
          <p:cNvSpPr/>
          <p:nvPr/>
        </p:nvSpPr>
        <p:spPr>
          <a:xfrm rot="5400000">
            <a:off x="15140251" y="5661661"/>
            <a:ext cx="609601" cy="624958"/>
          </a:xfrm>
          <a:prstGeom prst="downArrow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291F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Arrow: Down 10">
            <a:extLst>
              <a:ext uri="{FF2B5EF4-FFF2-40B4-BE49-F238E27FC236}">
                <a16:creationId xmlns:a16="http://schemas.microsoft.com/office/drawing/2014/main" id="{16A9C4F2-E2FF-483E-81BA-1CEC42A20C5C}"/>
              </a:ext>
            </a:extLst>
          </p:cNvPr>
          <p:cNvSpPr/>
          <p:nvPr/>
        </p:nvSpPr>
        <p:spPr>
          <a:xfrm>
            <a:off x="9557771" y="1833102"/>
            <a:ext cx="685800" cy="690593"/>
          </a:xfrm>
          <a:prstGeom prst="downArrow">
            <a:avLst/>
          </a:prstGeom>
          <a:solidFill>
            <a:srgbClr val="B2251A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B585BBD-028B-B2EA-EDB6-20E6A5CFBF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50417" y="2530919"/>
            <a:ext cx="12952938" cy="632590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729594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9525" y="928732"/>
            <a:ext cx="18278475" cy="9323979"/>
            <a:chOff x="0" y="966424"/>
            <a:chExt cx="18278475" cy="9323979"/>
          </a:xfrm>
          <a:solidFill>
            <a:srgbClr val="7F0B5B"/>
          </a:solidFill>
        </p:grpSpPr>
        <p:sp>
          <p:nvSpPr>
            <p:cNvPr id="3" name="object 3"/>
            <p:cNvSpPr/>
            <p:nvPr/>
          </p:nvSpPr>
          <p:spPr>
            <a:xfrm>
              <a:off x="0" y="8759765"/>
              <a:ext cx="18278475" cy="1530638"/>
            </a:xfrm>
            <a:custGeom>
              <a:avLst/>
              <a:gdLst/>
              <a:ahLst/>
              <a:cxnLst/>
              <a:rect l="l" t="t" r="r" b="b"/>
              <a:pathLst>
                <a:path w="18278475" h="1419225">
                  <a:moveTo>
                    <a:pt x="18278473" y="1419224"/>
                  </a:moveTo>
                  <a:lnTo>
                    <a:pt x="0" y="1419224"/>
                  </a:lnTo>
                  <a:lnTo>
                    <a:pt x="0" y="0"/>
                  </a:lnTo>
                  <a:lnTo>
                    <a:pt x="18278473" y="0"/>
                  </a:lnTo>
                  <a:lnTo>
                    <a:pt x="18278473" y="1419224"/>
                  </a:lnTo>
                  <a:close/>
                </a:path>
              </a:pathLst>
            </a:custGeom>
            <a:solidFill>
              <a:srgbClr val="025E32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4" name="object 4" descr="Two people looking at computer monitor"/>
            <p:cNvPicPr/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433" r="20865"/>
            <a:stretch/>
          </p:blipFill>
          <p:spPr>
            <a:xfrm>
              <a:off x="634842" y="966424"/>
              <a:ext cx="7107383" cy="6939187"/>
            </a:xfrm>
            <a:prstGeom prst="ellipse">
              <a:avLst/>
            </a:prstGeom>
            <a:ln w="63500" cap="rnd">
              <a:solidFill>
                <a:srgbClr val="003300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7" name="object 7"/>
            <p:cNvSpPr/>
            <p:nvPr/>
          </p:nvSpPr>
          <p:spPr>
            <a:xfrm>
              <a:off x="8920419" y="4138221"/>
              <a:ext cx="8173084" cy="0"/>
            </a:xfrm>
            <a:custGeom>
              <a:avLst/>
              <a:gdLst/>
              <a:ahLst/>
              <a:cxnLst/>
              <a:rect l="l" t="t" r="r" b="b"/>
              <a:pathLst>
                <a:path w="8173084">
                  <a:moveTo>
                    <a:pt x="0" y="0"/>
                  </a:moveTo>
                  <a:lnTo>
                    <a:pt x="8172522" y="0"/>
                  </a:lnTo>
                </a:path>
              </a:pathLst>
            </a:custGeom>
            <a:grpFill/>
            <a:ln w="9524">
              <a:solidFill>
                <a:srgbClr val="003E0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8085020" y="929943"/>
            <a:ext cx="9590483" cy="185948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sz="6000" b="1" spc="-60" dirty="0">
                <a:solidFill>
                  <a:schemeClr val="accent4">
                    <a:lumMod val="50000"/>
                  </a:schemeClr>
                </a:solidFill>
              </a:rPr>
              <a:t>Highlights of Interim Financial Report (unaudited)</a:t>
            </a:r>
            <a:endParaRPr sz="60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0722677" y="2971045"/>
            <a:ext cx="4249052" cy="505267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 algn="ctr">
              <a:spcBef>
                <a:spcPts val="100"/>
              </a:spcBef>
            </a:pPr>
            <a:r>
              <a:rPr lang="en-US" sz="3200" spc="-5" dirty="0">
                <a:solidFill>
                  <a:schemeClr val="accent4">
                    <a:lumMod val="50000"/>
                  </a:schemeClr>
                </a:solidFill>
                <a:latin typeface="Roboto"/>
                <a:cs typeface="Roboto"/>
              </a:rPr>
              <a:t>November 30, 2023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8396117" y="4954683"/>
            <a:ext cx="934719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spc="-170" dirty="0">
                <a:solidFill>
                  <a:srgbClr val="1753F1"/>
                </a:solidFill>
                <a:latin typeface="Roboto"/>
                <a:cs typeface="Roboto"/>
              </a:rPr>
              <a:t> </a:t>
            </a:r>
            <a:endParaRPr sz="2800" dirty="0">
              <a:latin typeface="Roboto"/>
              <a:cs typeface="Roboto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67589BC-3A5D-41C4-AE82-F0E7C97ECB9D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92599" y="9566910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chemeClr val="bg2"/>
                </a:solidFill>
              </a:rPr>
              <a:t>2</a:t>
            </a:fld>
            <a:endParaRPr lang="en-US" sz="2800" b="1" dirty="0">
              <a:solidFill>
                <a:schemeClr val="bg2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5B63872-1CB2-2125-97F0-9AA06851D9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20546" y="4954683"/>
            <a:ext cx="4907603" cy="1334264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9525" y="8870248"/>
            <a:ext cx="18278475" cy="1419225"/>
          </a:xfrm>
          <a:custGeom>
            <a:avLst/>
            <a:gdLst/>
            <a:ahLst/>
            <a:cxnLst/>
            <a:rect l="l" t="t" r="r" b="b"/>
            <a:pathLst>
              <a:path w="18278475" h="1419225">
                <a:moveTo>
                  <a:pt x="18278473" y="1419224"/>
                </a:moveTo>
                <a:lnTo>
                  <a:pt x="0" y="1419224"/>
                </a:lnTo>
                <a:lnTo>
                  <a:pt x="0" y="0"/>
                </a:lnTo>
                <a:lnTo>
                  <a:pt x="18278473" y="0"/>
                </a:lnTo>
                <a:lnTo>
                  <a:pt x="18278473" y="1419224"/>
                </a:lnTo>
                <a:close/>
              </a:path>
            </a:pathLst>
          </a:custGeom>
          <a:solidFill>
            <a:srgbClr val="025E3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D77C41C8-A354-483D-A1D6-756CB86194DA}"/>
              </a:ext>
            </a:extLst>
          </p:cNvPr>
          <p:cNvSpPr txBox="1">
            <a:spLocks/>
          </p:cNvSpPr>
          <p:nvPr/>
        </p:nvSpPr>
        <p:spPr>
          <a:xfrm>
            <a:off x="1867436" y="342899"/>
            <a:ext cx="14553127" cy="1647747"/>
          </a:xfrm>
          <a:prstGeom prst="rect">
            <a:avLst/>
          </a:prstGeom>
          <a:ln w="57150">
            <a:solidFill>
              <a:schemeClr val="tx1"/>
            </a:solidFill>
          </a:ln>
        </p:spPr>
        <p:txBody>
          <a:bodyPr vert="horz" lIns="91440" tIns="45720" rIns="91440" bIns="45720" rtlCol="0" anchor="t">
            <a:noAutofit/>
          </a:bodyPr>
          <a:lstStyle>
            <a:defPPr>
              <a:defRPr lang="en-US"/>
            </a:defPPr>
            <a:lvl1pPr algn="ctr">
              <a:defRPr sz="2800" kern="0">
                <a:latin typeface="Roboto"/>
                <a:ea typeface="Roboto"/>
                <a:cs typeface="Adobe Devanagari" panose="02040503050201020203" pitchFamily="18" charset="0"/>
              </a:defRPr>
            </a:lvl1pPr>
          </a:lstStyle>
          <a:p>
            <a:r>
              <a:rPr lang="en-US" sz="3600" dirty="0"/>
              <a:t>INTERIM FINANCIAL REPORT (unaudited) TAX COLLECTIONS </a:t>
            </a:r>
          </a:p>
          <a:p>
            <a:r>
              <a:rPr lang="en-US" sz="3600" dirty="0"/>
              <a:t>Fiscal Year-To-Date as of November 30, 2023</a:t>
            </a:r>
          </a:p>
          <a:p>
            <a:r>
              <a:rPr lang="en-US" sz="3600" dirty="0"/>
              <a:t>(3rd month / 12 months)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B225D2E-E627-4A9D-9729-9B25F1687419}"/>
              </a:ext>
            </a:extLst>
          </p:cNvPr>
          <p:cNvSpPr txBox="1"/>
          <p:nvPr/>
        </p:nvSpPr>
        <p:spPr>
          <a:xfrm>
            <a:off x="762000" y="9072030"/>
            <a:ext cx="158496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fontAlgn="base">
              <a:spcBef>
                <a:spcPct val="0"/>
              </a:spcBef>
              <a:spcAft>
                <a:spcPct val="0"/>
              </a:spcAft>
              <a:buAutoNum type="alphaLcParenR"/>
            </a:pPr>
            <a:r>
              <a:rPr lang="en-US" sz="2000" dirty="0">
                <a:solidFill>
                  <a:srgbClr val="BAFAA0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2022 Adopted Tax Rate = $0.004900/$100 Property Assessment/Appraisal - --&gt;  Annual Tax on a $259,375 - $75,219 = $201,066/100 x .004900 = $9.85 (net of 29% homestead exception.)                                                                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BAFAA0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b)  $705,000/$25,188,000 =  2.80% Collection and assessment costs </a:t>
            </a:r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9084FCAD-EF26-464B-B75A-5F10364FA96A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92599" y="9566910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chemeClr val="bg2"/>
                </a:solidFill>
              </a:rPr>
              <a:t>20</a:t>
            </a:fld>
            <a:endParaRPr lang="en-US" sz="2800" b="1" dirty="0">
              <a:solidFill>
                <a:schemeClr val="bg2"/>
              </a:solidFill>
            </a:endParaRPr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41363792-5E5F-47F7-A965-97FBF433A5B8}"/>
              </a:ext>
            </a:extLst>
          </p:cNvPr>
          <p:cNvSpPr/>
          <p:nvPr/>
        </p:nvSpPr>
        <p:spPr>
          <a:xfrm rot="10800000">
            <a:off x="14754307" y="3817781"/>
            <a:ext cx="1449289" cy="638140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291F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7F114A5-84A7-0835-DC24-E55F8B8CCF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39926" y="2192428"/>
            <a:ext cx="11967644" cy="655277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373964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9411" y="8870250"/>
            <a:ext cx="18278475" cy="1419225"/>
          </a:xfrm>
          <a:custGeom>
            <a:avLst/>
            <a:gdLst/>
            <a:ahLst/>
            <a:cxnLst/>
            <a:rect l="l" t="t" r="r" b="b"/>
            <a:pathLst>
              <a:path w="18278475" h="1419225">
                <a:moveTo>
                  <a:pt x="18278473" y="1419224"/>
                </a:moveTo>
                <a:lnTo>
                  <a:pt x="0" y="1419224"/>
                </a:lnTo>
                <a:lnTo>
                  <a:pt x="0" y="0"/>
                </a:lnTo>
                <a:lnTo>
                  <a:pt x="18278473" y="0"/>
                </a:lnTo>
                <a:lnTo>
                  <a:pt x="18278473" y="1419224"/>
                </a:lnTo>
                <a:close/>
              </a:path>
            </a:pathLst>
          </a:custGeom>
          <a:solidFill>
            <a:srgbClr val="025E3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A4714070-CE55-3A8C-41AB-DEF9ECD185D6}"/>
              </a:ext>
            </a:extLst>
          </p:cNvPr>
          <p:cNvSpPr/>
          <p:nvPr/>
        </p:nvSpPr>
        <p:spPr>
          <a:xfrm>
            <a:off x="1451347" y="5826348"/>
            <a:ext cx="14152033" cy="3416320"/>
          </a:xfrm>
          <a:prstGeom prst="roundRect">
            <a:avLst/>
          </a:prstGeom>
          <a:solidFill>
            <a:schemeClr val="bg1">
              <a:lumMod val="85000"/>
              <a:alpha val="99000"/>
            </a:schemeClr>
          </a:solidFill>
          <a:ln>
            <a:solidFill>
              <a:srgbClr val="003E00"/>
            </a:solidFill>
          </a:ln>
          <a:effectLst>
            <a:softEdge rad="12700"/>
          </a:effectLst>
          <a:scene3d>
            <a:camera prst="orthographicFront"/>
            <a:lightRig rig="threePt" dir="t"/>
          </a:scene3d>
          <a:sp3d>
            <a:bevelT w="27305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0EA58EA-6700-4451-BB1F-A1CD90EA60E1}"/>
              </a:ext>
            </a:extLst>
          </p:cNvPr>
          <p:cNvSpPr txBox="1">
            <a:spLocks/>
          </p:cNvSpPr>
          <p:nvPr/>
        </p:nvSpPr>
        <p:spPr>
          <a:xfrm>
            <a:off x="1890928" y="136524"/>
            <a:ext cx="13272872" cy="1958975"/>
          </a:xfrm>
          <a:prstGeom prst="rect">
            <a:avLst/>
          </a:prstGeom>
          <a:noFill/>
          <a:ln w="57150">
            <a:solidFill>
              <a:schemeClr val="bg2">
                <a:lumMod val="10000"/>
              </a:schemeClr>
            </a:solidFill>
          </a:ln>
        </p:spPr>
        <p:txBody>
          <a:bodyPr vert="horz" lIns="91440" tIns="45720" rIns="91440" bIns="45720" rtlCol="0" anchor="t"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400" kern="0" dirty="0">
                <a:solidFill>
                  <a:schemeClr val="bg2">
                    <a:lumMod val="10000"/>
                  </a:schemeClr>
                </a:solidFill>
                <a:latin typeface="Roboto"/>
                <a:ea typeface="Roboto"/>
                <a:cs typeface="Adobe Devanagari" panose="02040503050201020203" pitchFamily="18" charset="0"/>
              </a:rPr>
              <a:t>INTERIM FINANCIAL REPORT (unaudited)</a:t>
            </a:r>
            <a:br>
              <a:rPr lang="en-US" sz="4400" kern="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</a:br>
            <a:r>
              <a:rPr lang="en-US" sz="3600" kern="0" dirty="0">
                <a:solidFill>
                  <a:schemeClr val="bg2">
                    <a:lumMod val="10000"/>
                  </a:schemeClr>
                </a:solidFill>
                <a:latin typeface="Roboto"/>
                <a:ea typeface="Roboto"/>
                <a:cs typeface="Adobe Devanagari" panose="02040503050201020203" pitchFamily="18" charset="0"/>
              </a:rPr>
              <a:t>DISBURSEMENT – ALL FUNDS </a:t>
            </a:r>
            <a:br>
              <a:rPr lang="en-US" sz="3200" kern="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</a:br>
            <a:r>
              <a:rPr lang="en-US" sz="3200" kern="0" dirty="0">
                <a:solidFill>
                  <a:schemeClr val="bg2">
                    <a:lumMod val="10000"/>
                  </a:schemeClr>
                </a:solidFill>
                <a:latin typeface="Roboto"/>
                <a:ea typeface="Roboto"/>
                <a:cs typeface="Adobe Devanagari" panose="02040503050201020203" pitchFamily="18" charset="0"/>
              </a:rPr>
              <a:t>November 30, 2023</a:t>
            </a:r>
            <a:br>
              <a:rPr lang="en-US" sz="3200" kern="0" dirty="0"/>
            </a:br>
            <a:endParaRPr lang="en-US" sz="3200" kern="0" dirty="0">
              <a:ln w="0"/>
              <a:solidFill>
                <a:sysClr val="windowText" lastClr="000000"/>
              </a:solidFill>
              <a:latin typeface="Abadi Extra Light" panose="020B0204020104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4310BF9-BF1B-4615-9921-997BC8809A2C}"/>
              </a:ext>
            </a:extLst>
          </p:cNvPr>
          <p:cNvSpPr txBox="1"/>
          <p:nvPr/>
        </p:nvSpPr>
        <p:spPr>
          <a:xfrm>
            <a:off x="1752600" y="5826348"/>
            <a:ext cx="1387307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n w="0"/>
                <a:solidFill>
                  <a:schemeClr val="bg2">
                    <a:lumMod val="10000"/>
                  </a:schemeClr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Notes:</a:t>
            </a:r>
          </a:p>
          <a:p>
            <a:pPr marL="457200" indent="-457200">
              <a:buAutoNum type="alphaUcParenBoth"/>
            </a:pPr>
            <a:r>
              <a:rPr lang="en-US" sz="3600" b="1" dirty="0">
                <a:ln w="0"/>
                <a:solidFill>
                  <a:schemeClr val="bg2">
                    <a:lumMod val="10000"/>
                  </a:schemeClr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All Purchase Orders and Payment Authorizations are reviewed before disbursement. </a:t>
            </a:r>
          </a:p>
          <a:p>
            <a:pPr marL="457200" indent="-457200">
              <a:buAutoNum type="alphaUcParenBoth"/>
            </a:pPr>
            <a:r>
              <a:rPr lang="en-US" sz="3600" b="1" dirty="0">
                <a:ln w="0"/>
                <a:solidFill>
                  <a:schemeClr val="bg2">
                    <a:lumMod val="10000"/>
                  </a:schemeClr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All Procurement Card charges are reviewed by cardholder, supervisor, and business office staff each month. </a:t>
            </a:r>
          </a:p>
          <a:p>
            <a:pPr marL="457200" indent="-457200">
              <a:buAutoNum type="alphaUcParenBoth"/>
            </a:pPr>
            <a:r>
              <a:rPr lang="en-US" sz="3600" b="1" dirty="0">
                <a:ln w="0"/>
                <a:solidFill>
                  <a:schemeClr val="bg2">
                    <a:lumMod val="10000"/>
                  </a:schemeClr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A report on CH Local Expenditures is included in the monthly report.</a:t>
            </a:r>
          </a:p>
        </p:txBody>
      </p:sp>
      <p:sp>
        <p:nvSpPr>
          <p:cNvPr id="11" name="Slide Number Placeholder 4">
            <a:extLst>
              <a:ext uri="{FF2B5EF4-FFF2-40B4-BE49-F238E27FC236}">
                <a16:creationId xmlns:a16="http://schemas.microsoft.com/office/drawing/2014/main" id="{8DE33BDF-8714-4CCA-9B3E-213031C7A7D9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92599" y="9566910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chemeClr val="bg2"/>
                </a:solidFill>
              </a:rPr>
              <a:t>21</a:t>
            </a:fld>
            <a:endParaRPr lang="en-US" sz="2800" b="1" dirty="0">
              <a:solidFill>
                <a:schemeClr val="bg2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B6B7CB8-4F0F-5EDA-1573-2A4FC8F922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90929" y="2831650"/>
            <a:ext cx="13272872" cy="266839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271430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1" y="8724900"/>
            <a:ext cx="18288000" cy="1551709"/>
          </a:xfrm>
          <a:custGeom>
            <a:avLst/>
            <a:gdLst/>
            <a:ahLst/>
            <a:cxnLst/>
            <a:rect l="l" t="t" r="r" b="b"/>
            <a:pathLst>
              <a:path w="18278475" h="1419225">
                <a:moveTo>
                  <a:pt x="18278473" y="1419224"/>
                </a:moveTo>
                <a:lnTo>
                  <a:pt x="0" y="1419224"/>
                </a:lnTo>
                <a:lnTo>
                  <a:pt x="0" y="0"/>
                </a:lnTo>
                <a:lnTo>
                  <a:pt x="18278473" y="0"/>
                </a:lnTo>
                <a:lnTo>
                  <a:pt x="18278473" y="1419224"/>
                </a:lnTo>
                <a:close/>
              </a:path>
            </a:pathLst>
          </a:custGeom>
          <a:solidFill>
            <a:srgbClr val="025E32"/>
          </a:solidFill>
        </p:spPr>
        <p:txBody>
          <a:bodyPr wrap="square" lIns="0" tIns="0" rIns="0" bIns="0" rtlCol="0"/>
          <a:lstStyle/>
          <a:p>
            <a:endParaRPr sz="2800" b="1" dirty="0">
              <a:highlight>
                <a:srgbClr val="FFFF00"/>
              </a:highlight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15C8F8CC-FB9E-4897-8423-2311EFC1084E}"/>
              </a:ext>
            </a:extLst>
          </p:cNvPr>
          <p:cNvSpPr txBox="1">
            <a:spLocks/>
          </p:cNvSpPr>
          <p:nvPr/>
        </p:nvSpPr>
        <p:spPr>
          <a:xfrm>
            <a:off x="2362200" y="419100"/>
            <a:ext cx="13087928" cy="1551709"/>
          </a:xfrm>
          <a:prstGeom prst="rect">
            <a:avLst/>
          </a:prstGeom>
          <a:ln w="57150">
            <a:solidFill>
              <a:schemeClr val="bg2">
                <a:lumMod val="10000"/>
              </a:schemeClr>
            </a:solidFill>
          </a:ln>
        </p:spPr>
        <p:txBody>
          <a:bodyPr vert="horz" wrap="square" lIns="91440" tIns="45720" rIns="91440" bIns="45720" rtlCol="0" anchor="t">
            <a:noAutofit/>
          </a:bodyPr>
          <a:lstStyle>
            <a:lvl1pPr>
              <a:defRPr sz="8000" b="1" i="0">
                <a:solidFill>
                  <a:srgbClr val="13110E"/>
                </a:solidFill>
                <a:latin typeface="Roboto"/>
                <a:ea typeface="+mj-ea"/>
                <a:cs typeface="Roboto"/>
              </a:defRPr>
            </a:lvl1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4000" kern="0" dirty="0">
                <a:solidFill>
                  <a:schemeClr val="bg2">
                    <a:lumMod val="10000"/>
                  </a:schemeClr>
                </a:solidFill>
                <a:ea typeface="Roboto"/>
                <a:cs typeface="Adobe Devanagari" panose="02040503050201020203" pitchFamily="18" charset="0"/>
              </a:rPr>
              <a:t>INTERIM FINANCIAL REPORT (unaudited)</a:t>
            </a:r>
            <a:br>
              <a:rPr lang="en-US" sz="4000" kern="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</a:br>
            <a:r>
              <a:rPr lang="en-US" sz="3200" kern="0" dirty="0">
                <a:solidFill>
                  <a:schemeClr val="bg2">
                    <a:lumMod val="10000"/>
                  </a:schemeClr>
                </a:solidFill>
                <a:ea typeface="Roboto"/>
                <a:cs typeface="Adobe Devanagari" panose="02040503050201020203" pitchFamily="18" charset="0"/>
              </a:rPr>
              <a:t>Segment Division Data </a:t>
            </a:r>
            <a:br>
              <a:rPr lang="en-US" sz="3200" kern="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</a:br>
            <a:r>
              <a:rPr lang="en-US" sz="2800" kern="0" dirty="0">
                <a:solidFill>
                  <a:schemeClr val="bg2">
                    <a:lumMod val="10000"/>
                  </a:schemeClr>
                </a:solidFill>
                <a:ea typeface="Roboto"/>
                <a:cs typeface="Adobe Devanagari" panose="02040503050201020203" pitchFamily="18" charset="0"/>
              </a:rPr>
              <a:t> As of </a:t>
            </a:r>
            <a:r>
              <a:rPr lang="en-US" sz="2800" kern="0" dirty="0">
                <a:ln w="0"/>
                <a:solidFill>
                  <a:schemeClr val="bg2">
                    <a:lumMod val="10000"/>
                  </a:schemeClr>
                </a:solidFill>
                <a:ea typeface="Roboto"/>
                <a:cs typeface="Adobe Devanagari" panose="02040503050201020203" pitchFamily="18" charset="0"/>
              </a:rPr>
              <a:t>November 30, 2023</a:t>
            </a:r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DA90D5F1-84B8-4ECC-BF9A-5B0F0CA04EC5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92599" y="9566910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chemeClr val="bg2"/>
                </a:solidFill>
              </a:rPr>
              <a:t>22</a:t>
            </a:fld>
            <a:endParaRPr lang="en-US" sz="2800" b="1" dirty="0">
              <a:solidFill>
                <a:schemeClr val="bg2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52AA139-27B2-4C32-6150-7BA1A70F37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16152" y="2143396"/>
            <a:ext cx="14180024" cy="640891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429626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2">
            <a:extLst>
              <a:ext uri="{FF2B5EF4-FFF2-40B4-BE49-F238E27FC236}">
                <a16:creationId xmlns:a16="http://schemas.microsoft.com/office/drawing/2014/main" id="{85302673-3809-B4B4-B7AD-4463364E11FE}"/>
              </a:ext>
            </a:extLst>
          </p:cNvPr>
          <p:cNvSpPr/>
          <p:nvPr/>
        </p:nvSpPr>
        <p:spPr>
          <a:xfrm>
            <a:off x="9525" y="1817097"/>
            <a:ext cx="18297525" cy="8988556"/>
          </a:xfrm>
          <a:custGeom>
            <a:avLst/>
            <a:gdLst/>
            <a:ahLst/>
            <a:cxnLst/>
            <a:rect l="l" t="t" r="r" b="b"/>
            <a:pathLst>
              <a:path w="18288000" h="8870315">
                <a:moveTo>
                  <a:pt x="0" y="8870251"/>
                </a:moveTo>
                <a:lnTo>
                  <a:pt x="18287998" y="8870251"/>
                </a:lnTo>
                <a:lnTo>
                  <a:pt x="18287998" y="0"/>
                </a:lnTo>
                <a:lnTo>
                  <a:pt x="0" y="0"/>
                </a:lnTo>
                <a:lnTo>
                  <a:pt x="0" y="8870251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DB1D30F4-A315-6DFF-CE01-25517E5FD64D}"/>
              </a:ext>
            </a:extLst>
          </p:cNvPr>
          <p:cNvSpPr>
            <a:spLocks/>
          </p:cNvSpPr>
          <p:nvPr/>
        </p:nvSpPr>
        <p:spPr>
          <a:xfrm>
            <a:off x="0" y="0"/>
            <a:ext cx="18278475" cy="3055840"/>
          </a:xfrm>
          <a:custGeom>
            <a:avLst/>
            <a:gdLst/>
            <a:ahLst/>
            <a:cxnLst/>
            <a:rect l="l" t="t" r="r" b="b"/>
            <a:pathLst>
              <a:path w="18278475" h="1419225">
                <a:moveTo>
                  <a:pt x="18278473" y="1419224"/>
                </a:moveTo>
                <a:lnTo>
                  <a:pt x="0" y="1419224"/>
                </a:lnTo>
                <a:lnTo>
                  <a:pt x="0" y="0"/>
                </a:lnTo>
                <a:lnTo>
                  <a:pt x="18278473" y="0"/>
                </a:lnTo>
                <a:lnTo>
                  <a:pt x="18278473" y="1419224"/>
                </a:lnTo>
                <a:close/>
              </a:path>
            </a:pathLst>
          </a:custGeom>
          <a:solidFill>
            <a:srgbClr val="025E3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Title 23">
            <a:extLst>
              <a:ext uri="{FF2B5EF4-FFF2-40B4-BE49-F238E27FC236}">
                <a16:creationId xmlns:a16="http://schemas.microsoft.com/office/drawing/2014/main" id="{28740703-8087-43AF-B2A8-ACFDCB7758ED}"/>
              </a:ext>
            </a:extLst>
          </p:cNvPr>
          <p:cNvSpPr txBox="1">
            <a:spLocks/>
          </p:cNvSpPr>
          <p:nvPr/>
        </p:nvSpPr>
        <p:spPr>
          <a:xfrm>
            <a:off x="2230182" y="498670"/>
            <a:ext cx="13543217" cy="1825430"/>
          </a:xfrm>
          <a:prstGeom prst="rect">
            <a:avLst/>
          </a:prstGeom>
          <a:ln w="57150">
            <a:solidFill>
              <a:schemeClr val="bg2"/>
            </a:solidFill>
          </a:ln>
        </p:spPr>
        <p:txBody>
          <a:bodyPr wrap="square" lIns="0" tIns="0" rIns="0" bIns="0" anchor="t">
            <a:noAutofit/>
          </a:bodyPr>
          <a:lstStyle>
            <a:lvl1pPr>
              <a:defRPr sz="6400" b="0" i="0">
                <a:solidFill>
                  <a:srgbClr val="13110E"/>
                </a:solidFill>
                <a:latin typeface="Roboto"/>
                <a:ea typeface="+mj-ea"/>
                <a:cs typeface="Roboto"/>
              </a:defRPr>
            </a:lvl1pPr>
          </a:lstStyle>
          <a:p>
            <a:pPr algn="ctr">
              <a:defRPr/>
            </a:pPr>
            <a:r>
              <a:rPr lang="en-US" sz="4400" kern="0" dirty="0">
                <a:solidFill>
                  <a:schemeClr val="bg2"/>
                </a:solidFill>
                <a:ea typeface="Roboto"/>
                <a:cs typeface="Adobe Devanagari" panose="02040503050201020203" pitchFamily="18" charset="0"/>
              </a:rPr>
              <a:t>HIGHLIGHTS OF BUDGET AMENDMENT REPORT</a:t>
            </a:r>
            <a:br>
              <a:rPr lang="en-US" sz="4800" kern="0" dirty="0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</a:br>
            <a:r>
              <a:rPr lang="en-US" sz="3900" b="1" kern="0" dirty="0">
                <a:solidFill>
                  <a:schemeClr val="bg2"/>
                </a:solidFill>
                <a:latin typeface="Roboto" panose="02000000000000000000" pitchFamily="2" charset="0"/>
                <a:ea typeface="Roboto"/>
                <a:cs typeface="Adobe Devanagari" panose="02040503050201020203" pitchFamily="18" charset="0"/>
              </a:rPr>
              <a:t>December 13</a:t>
            </a:r>
            <a:r>
              <a:rPr lang="en-US" sz="3900" b="1" kern="0" baseline="30000" dirty="0">
                <a:solidFill>
                  <a:schemeClr val="bg2"/>
                </a:solidFill>
                <a:latin typeface="Roboto" panose="02000000000000000000" pitchFamily="2" charset="0"/>
                <a:ea typeface="Roboto"/>
                <a:cs typeface="Adobe Devanagari" panose="02040503050201020203" pitchFamily="18" charset="0"/>
              </a:rPr>
              <a:t>th</a:t>
            </a:r>
            <a:r>
              <a:rPr lang="en-US" sz="3900" b="1" kern="0" dirty="0">
                <a:solidFill>
                  <a:schemeClr val="bg2"/>
                </a:solidFill>
                <a:latin typeface="Roboto" panose="02000000000000000000" pitchFamily="2" charset="0"/>
                <a:ea typeface="Roboto"/>
                <a:cs typeface="Adobe Devanagari" panose="02040503050201020203" pitchFamily="18" charset="0"/>
              </a:rPr>
              <a:t> </a:t>
            </a:r>
            <a:r>
              <a:rPr lang="en-US" sz="3900" b="1" dirty="0">
                <a:solidFill>
                  <a:schemeClr val="bg2"/>
                </a:solidFill>
                <a:ea typeface="Roboto"/>
                <a:cs typeface="Adobe Devanagari" panose="02040503050201020203" pitchFamily="18" charset="0"/>
              </a:rPr>
              <a:t>Board Meeting</a:t>
            </a:r>
            <a:br>
              <a:rPr lang="en-US" sz="4400" b="1" dirty="0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</a:br>
            <a:r>
              <a:rPr lang="en-US" sz="3600" b="1" dirty="0">
                <a:solidFill>
                  <a:schemeClr val="bg2"/>
                </a:solidFill>
                <a:ea typeface="Roboto"/>
                <a:cs typeface="Adobe Devanagari" panose="02040503050201020203" pitchFamily="18" charset="0"/>
              </a:rPr>
              <a:t>(unaudited)</a:t>
            </a:r>
            <a:endParaRPr kumimoji="0" lang="en-US" sz="3600" b="1" i="1" u="none" strike="noStrike" kern="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ea typeface="Roboto"/>
              <a:cs typeface="Adobe Devanagari" panose="02040503050201020203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7D286B0-BF06-4AFD-B3D0-CBC35BD5EFFC}"/>
              </a:ext>
            </a:extLst>
          </p:cNvPr>
          <p:cNvSpPr txBox="1"/>
          <p:nvPr/>
        </p:nvSpPr>
        <p:spPr>
          <a:xfrm>
            <a:off x="6705600" y="3163344"/>
            <a:ext cx="448321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u="sng" dirty="0">
                <a:latin typeface="+mj-lt"/>
                <a:ea typeface="Roboto" panose="02000000000000000000" pitchFamily="2" charset="0"/>
              </a:rPr>
              <a:t>Amendments</a:t>
            </a:r>
          </a:p>
        </p:txBody>
      </p:sp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4B20F6B5-18DA-49CC-B36B-CE39D6BAA2AC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92599" y="9566910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rgbClr val="025E32"/>
                </a:solidFill>
              </a:rPr>
              <a:t>23</a:t>
            </a:fld>
            <a:endParaRPr lang="en-US" sz="2800" b="1" dirty="0">
              <a:solidFill>
                <a:srgbClr val="025E32"/>
              </a:solidFill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66E0EEBA-775C-7CB0-69E6-811E31B0901C}"/>
              </a:ext>
            </a:extLst>
          </p:cNvPr>
          <p:cNvSpPr/>
          <p:nvPr/>
        </p:nvSpPr>
        <p:spPr>
          <a:xfrm>
            <a:off x="2033516" y="5274664"/>
            <a:ext cx="13361159" cy="1794876"/>
          </a:xfrm>
          <a:prstGeom prst="roundRect">
            <a:avLst/>
          </a:prstGeom>
          <a:solidFill>
            <a:schemeClr val="bg1">
              <a:lumMod val="75000"/>
              <a:alpha val="99000"/>
            </a:schemeClr>
          </a:solidFill>
          <a:effectLst>
            <a:softEdge rad="12700"/>
          </a:effectLst>
          <a:scene3d>
            <a:camera prst="orthographicFront"/>
            <a:lightRig rig="threePt" dir="t"/>
          </a:scene3d>
          <a:sp3d>
            <a:bevelT w="27305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No Budget Amendments for the month of December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0200F19-F898-5B35-6FDC-D5494AB12451}"/>
              </a:ext>
            </a:extLst>
          </p:cNvPr>
          <p:cNvSpPr txBox="1"/>
          <p:nvPr/>
        </p:nvSpPr>
        <p:spPr>
          <a:xfrm>
            <a:off x="2964648" y="7895838"/>
            <a:ext cx="1149889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Amendment proposed for January for programs and maintenance notes for the construction projects</a:t>
            </a:r>
            <a:r>
              <a:rPr lang="en-US" dirty="0"/>
              <a:t>.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928649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xfrm>
            <a:off x="1659943" y="3877063"/>
            <a:ext cx="14968112" cy="126643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7800"/>
              </a:lnSpc>
              <a:spcBef>
                <a:spcPts val="100"/>
              </a:spcBef>
            </a:pPr>
            <a:r>
              <a:rPr lang="en-US" spc="-5" dirty="0">
                <a:solidFill>
                  <a:schemeClr val="bg2">
                    <a:lumMod val="10000"/>
                  </a:schemeClr>
                </a:solidFill>
              </a:rPr>
              <a:t>Education Foundation Update</a:t>
            </a:r>
            <a:endParaRPr spc="-5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521708" y="5359377"/>
            <a:ext cx="11244580" cy="635046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 marR="5080" algn="ctr">
              <a:lnSpc>
                <a:spcPct val="107100"/>
              </a:lnSpc>
              <a:spcBef>
                <a:spcPts val="100"/>
              </a:spcBef>
            </a:pPr>
            <a:r>
              <a:rPr lang="en-US" sz="4000" spc="40" dirty="0">
                <a:solidFill>
                  <a:schemeClr val="bg2">
                    <a:lumMod val="10000"/>
                  </a:schemeClr>
                </a:solidFill>
                <a:latin typeface="Roboto"/>
                <a:cs typeface="Roboto"/>
              </a:rPr>
              <a:t>November 30, 2023</a:t>
            </a:r>
            <a:endParaRPr sz="4000" dirty="0">
              <a:solidFill>
                <a:schemeClr val="bg2">
                  <a:lumMod val="10000"/>
                </a:schemeClr>
              </a:solidFill>
              <a:latin typeface="Roboto"/>
              <a:cs typeface="Roboto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D9635B4-E0B8-4A09-81F7-9BDDDBA943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22210" y="433561"/>
            <a:ext cx="8043575" cy="2889321"/>
          </a:xfrm>
          <a:prstGeom prst="rect">
            <a:avLst/>
          </a:prstGeom>
          <a:ln w="28575">
            <a:solidFill>
              <a:schemeClr val="bg2">
                <a:lumMod val="10000"/>
              </a:schemeClr>
            </a:solidFill>
          </a:ln>
        </p:spPr>
      </p:pic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FA7A1829-5E57-4C4A-9173-95F12B7AC83C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92599" y="9566910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chemeClr val="bg2"/>
                </a:solidFill>
              </a:rPr>
              <a:t>24</a:t>
            </a:fld>
            <a:endParaRPr lang="en-US" sz="2800" b="1" dirty="0">
              <a:solidFill>
                <a:schemeClr val="bg2"/>
              </a:solidFill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1957685" cy="10287000"/>
          </a:xfrm>
          <a:custGeom>
            <a:avLst/>
            <a:gdLst/>
            <a:ahLst/>
            <a:cxnLst/>
            <a:rect l="l" t="t" r="r" b="b"/>
            <a:pathLst>
              <a:path w="11957685" h="10287000">
                <a:moveTo>
                  <a:pt x="0" y="10286999"/>
                </a:moveTo>
                <a:lnTo>
                  <a:pt x="11957065" y="10286999"/>
                </a:lnTo>
                <a:lnTo>
                  <a:pt x="11957065" y="0"/>
                </a:lnTo>
                <a:lnTo>
                  <a:pt x="0" y="0"/>
                </a:lnTo>
                <a:lnTo>
                  <a:pt x="0" y="10286999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11745276" y="31474"/>
            <a:ext cx="6542723" cy="10287000"/>
          </a:xfrm>
          <a:custGeom>
            <a:avLst/>
            <a:gdLst/>
            <a:ahLst/>
            <a:cxnLst/>
            <a:rect l="l" t="t" r="r" b="b"/>
            <a:pathLst>
              <a:path w="6330950" h="10287000">
                <a:moveTo>
                  <a:pt x="0" y="0"/>
                </a:moveTo>
                <a:lnTo>
                  <a:pt x="6330933" y="0"/>
                </a:lnTo>
                <a:lnTo>
                  <a:pt x="6330933" y="10286999"/>
                </a:lnTo>
                <a:lnTo>
                  <a:pt x="0" y="10286999"/>
                </a:lnTo>
                <a:lnTo>
                  <a:pt x="0" y="0"/>
                </a:lnTo>
                <a:close/>
              </a:path>
            </a:pathLst>
          </a:custGeom>
          <a:solidFill>
            <a:srgbClr val="025E3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92D82211-0C82-1ED7-0D4C-FAB2B3C854C1}"/>
              </a:ext>
            </a:extLst>
          </p:cNvPr>
          <p:cNvSpPr/>
          <p:nvPr/>
        </p:nvSpPr>
        <p:spPr>
          <a:xfrm>
            <a:off x="12168228" y="7160534"/>
            <a:ext cx="2526293" cy="1195948"/>
          </a:xfrm>
          <a:prstGeom prst="roundRect">
            <a:avLst/>
          </a:prstGeom>
          <a:solidFill>
            <a:schemeClr val="bg1">
              <a:lumMod val="75000"/>
              <a:alpha val="99000"/>
            </a:schemeClr>
          </a:solidFill>
          <a:ln>
            <a:noFill/>
          </a:ln>
          <a:effectLst>
            <a:softEdge rad="12700"/>
          </a:effectLst>
          <a:scene3d>
            <a:camera prst="orthographicFront"/>
            <a:lightRig rig="threePt" dir="t"/>
          </a:scene3d>
          <a:sp3d>
            <a:bevelT w="27305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object 3"/>
          <p:cNvSpPr txBox="1"/>
          <p:nvPr/>
        </p:nvSpPr>
        <p:spPr>
          <a:xfrm>
            <a:off x="1521654" y="280818"/>
            <a:ext cx="9981076" cy="8099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485775" algn="ctr">
              <a:lnSpc>
                <a:spcPct val="108100"/>
              </a:lnSpc>
              <a:spcBef>
                <a:spcPts val="95"/>
              </a:spcBef>
            </a:pPr>
            <a:r>
              <a:rPr lang="en-US" sz="4800" b="1" dirty="0">
                <a:ln w="0"/>
                <a:solidFill>
                  <a:srgbClr val="002060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Statement of Financial Position</a:t>
            </a:r>
            <a:endParaRPr sz="2100" dirty="0">
              <a:solidFill>
                <a:srgbClr val="002060"/>
              </a:solidFill>
              <a:latin typeface="Roboto"/>
              <a:cs typeface="Roboto"/>
            </a:endParaRPr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04E961D4-6F2C-4850-A9D2-4748647AFF54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92599" y="9566910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chemeClr val="bg2"/>
                </a:solidFill>
              </a:rPr>
              <a:t>25</a:t>
            </a:fld>
            <a:endParaRPr lang="en-US" sz="2800" b="1" dirty="0">
              <a:solidFill>
                <a:schemeClr val="bg2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A7D1783-2AC6-44F7-82BE-9DB0AF6DEC77}"/>
              </a:ext>
            </a:extLst>
          </p:cNvPr>
          <p:cNvSpPr txBox="1"/>
          <p:nvPr/>
        </p:nvSpPr>
        <p:spPr>
          <a:xfrm>
            <a:off x="12323394" y="7281455"/>
            <a:ext cx="2087534" cy="95410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800" dirty="0">
                <a:solidFill>
                  <a:srgbClr val="002060"/>
                </a:solidFill>
              </a:rPr>
              <a:t>Net Equity $794,494</a:t>
            </a:r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12F862F5-AF2F-C953-F48E-EF6980B96E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5226" y="1371602"/>
            <a:ext cx="10854274" cy="80597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custDataLst>
      <p:tags r:id="rId1"/>
    </p:custData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5">
            <a:extLst>
              <a:ext uri="{FF2B5EF4-FFF2-40B4-BE49-F238E27FC236}">
                <a16:creationId xmlns:a16="http://schemas.microsoft.com/office/drawing/2014/main" id="{6B464A30-8A9E-E609-DABE-BE45DEC83D03}"/>
              </a:ext>
            </a:extLst>
          </p:cNvPr>
          <p:cNvSpPr/>
          <p:nvPr/>
        </p:nvSpPr>
        <p:spPr>
          <a:xfrm>
            <a:off x="0" y="8870315"/>
            <a:ext cx="18642156" cy="1419225"/>
          </a:xfrm>
          <a:custGeom>
            <a:avLst/>
            <a:gdLst/>
            <a:ahLst/>
            <a:cxnLst/>
            <a:rect l="l" t="t" r="r" b="b"/>
            <a:pathLst>
              <a:path w="18278475" h="1419225">
                <a:moveTo>
                  <a:pt x="18278473" y="1419224"/>
                </a:moveTo>
                <a:lnTo>
                  <a:pt x="0" y="1419224"/>
                </a:lnTo>
                <a:lnTo>
                  <a:pt x="0" y="0"/>
                </a:lnTo>
                <a:lnTo>
                  <a:pt x="18278473" y="0"/>
                </a:lnTo>
                <a:lnTo>
                  <a:pt x="18278473" y="1419224"/>
                </a:lnTo>
                <a:close/>
              </a:path>
            </a:pathLst>
          </a:custGeom>
          <a:solidFill>
            <a:srgbClr val="025E3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2">
            <a:extLst>
              <a:ext uri="{FF2B5EF4-FFF2-40B4-BE49-F238E27FC236}">
                <a16:creationId xmlns:a16="http://schemas.microsoft.com/office/drawing/2014/main" id="{3E9498A7-6688-AF98-FBEA-77768C47FAB8}"/>
              </a:ext>
            </a:extLst>
          </p:cNvPr>
          <p:cNvSpPr/>
          <p:nvPr/>
        </p:nvSpPr>
        <p:spPr>
          <a:xfrm>
            <a:off x="2757954" y="38100"/>
            <a:ext cx="15791303" cy="8870315"/>
          </a:xfrm>
          <a:custGeom>
            <a:avLst/>
            <a:gdLst/>
            <a:ahLst/>
            <a:cxnLst/>
            <a:rect l="l" t="t" r="r" b="b"/>
            <a:pathLst>
              <a:path w="18288000" h="8870315">
                <a:moveTo>
                  <a:pt x="0" y="8870251"/>
                </a:moveTo>
                <a:lnTo>
                  <a:pt x="18287998" y="8870251"/>
                </a:lnTo>
                <a:lnTo>
                  <a:pt x="18287998" y="0"/>
                </a:lnTo>
                <a:lnTo>
                  <a:pt x="0" y="0"/>
                </a:lnTo>
                <a:lnTo>
                  <a:pt x="0" y="8870251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0" tIns="0" rIns="0" bIns="0" rtlCol="0" anchor="t"/>
          <a:lstStyle/>
          <a:p>
            <a:r>
              <a:rPr lang="en-US" sz="4400" b="1" dirty="0">
                <a:latin typeface="Roboto"/>
                <a:ea typeface="Roboto"/>
                <a:cs typeface="Adobe Devanagari" panose="02040503050201020203" pitchFamily="18" charset="0"/>
              </a:rPr>
              <a:t>				</a:t>
            </a:r>
          </a:p>
          <a:p>
            <a:pPr algn="ctr"/>
            <a:endParaRPr lang="en-US" sz="4400" b="1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A46EBFB-2CB8-4E07-9A4A-6ADB14ED76CA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3167361" y="9566910"/>
            <a:ext cx="4206240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chemeClr val="bg2"/>
                </a:solidFill>
              </a:rPr>
              <a:t>26</a:t>
            </a:fld>
            <a:endParaRPr lang="en-US" sz="1600" b="1" dirty="0">
              <a:solidFill>
                <a:schemeClr val="bg2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07B9EC9-6D6C-41EA-A8F8-3EE58E6CF845}"/>
              </a:ext>
            </a:extLst>
          </p:cNvPr>
          <p:cNvSpPr txBox="1"/>
          <p:nvPr/>
        </p:nvSpPr>
        <p:spPr>
          <a:xfrm>
            <a:off x="1139815" y="411583"/>
            <a:ext cx="15692907" cy="844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marR="485775" algn="ctr">
              <a:lnSpc>
                <a:spcPct val="108100"/>
              </a:lnSpc>
              <a:spcBef>
                <a:spcPts val="95"/>
              </a:spcBef>
            </a:pPr>
            <a:r>
              <a:rPr lang="en-US" sz="4800" b="1" spc="-40" dirty="0">
                <a:solidFill>
                  <a:srgbClr val="002060"/>
                </a:solidFill>
                <a:latin typeface="Roboto"/>
                <a:cs typeface="Roboto"/>
              </a:rPr>
              <a:t>Balances Per Program </a:t>
            </a:r>
            <a:endParaRPr lang="en-US" sz="4800" dirty="0">
              <a:solidFill>
                <a:srgbClr val="002060"/>
              </a:solidFill>
              <a:latin typeface="Roboto"/>
              <a:cs typeface="Roboto"/>
            </a:endParaRPr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0273B38D-B933-2DC4-463F-C5252359BD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1800" y="1256173"/>
            <a:ext cx="17145000" cy="76141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5869306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-410" y="8870315"/>
            <a:ext cx="18642156" cy="1419225"/>
          </a:xfrm>
          <a:custGeom>
            <a:avLst/>
            <a:gdLst/>
            <a:ahLst/>
            <a:cxnLst/>
            <a:rect l="l" t="t" r="r" b="b"/>
            <a:pathLst>
              <a:path w="18278475" h="1419225">
                <a:moveTo>
                  <a:pt x="18278473" y="1419224"/>
                </a:moveTo>
                <a:lnTo>
                  <a:pt x="0" y="1419224"/>
                </a:lnTo>
                <a:lnTo>
                  <a:pt x="0" y="0"/>
                </a:lnTo>
                <a:lnTo>
                  <a:pt x="18278473" y="0"/>
                </a:lnTo>
                <a:lnTo>
                  <a:pt x="18278473" y="1419224"/>
                </a:lnTo>
                <a:close/>
              </a:path>
            </a:pathLst>
          </a:custGeom>
          <a:solidFill>
            <a:srgbClr val="025E3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2">
            <a:extLst>
              <a:ext uri="{FF2B5EF4-FFF2-40B4-BE49-F238E27FC236}">
                <a16:creationId xmlns:a16="http://schemas.microsoft.com/office/drawing/2014/main" id="{529A2E69-0185-400B-BA55-5B1A60E666CE}"/>
              </a:ext>
            </a:extLst>
          </p:cNvPr>
          <p:cNvSpPr/>
          <p:nvPr/>
        </p:nvSpPr>
        <p:spPr>
          <a:xfrm>
            <a:off x="2054" y="0"/>
            <a:ext cx="18639692" cy="8870315"/>
          </a:xfrm>
          <a:custGeom>
            <a:avLst/>
            <a:gdLst/>
            <a:ahLst/>
            <a:cxnLst/>
            <a:rect l="l" t="t" r="r" b="b"/>
            <a:pathLst>
              <a:path w="18288000" h="8870315">
                <a:moveTo>
                  <a:pt x="0" y="8870251"/>
                </a:moveTo>
                <a:lnTo>
                  <a:pt x="18287998" y="8870251"/>
                </a:lnTo>
                <a:lnTo>
                  <a:pt x="18287998" y="0"/>
                </a:lnTo>
                <a:lnTo>
                  <a:pt x="0" y="0"/>
                </a:lnTo>
                <a:lnTo>
                  <a:pt x="0" y="8870251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0" tIns="0" rIns="0" bIns="0" rtlCol="0" anchor="t"/>
          <a:lstStyle/>
          <a:p>
            <a:r>
              <a:rPr lang="en-US" sz="4400" b="1" dirty="0">
                <a:latin typeface="Roboto"/>
                <a:ea typeface="Roboto"/>
                <a:cs typeface="Adobe Devanagari" panose="02040503050201020203" pitchFamily="18" charset="0"/>
              </a:rPr>
              <a:t>				</a:t>
            </a:r>
          </a:p>
          <a:p>
            <a:pPr algn="ctr"/>
            <a:endParaRPr lang="en-US" sz="4400" b="1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366A7540-110C-409A-9935-B5D838722831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92599" y="9566910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chemeClr val="bg2"/>
                </a:solidFill>
              </a:rPr>
              <a:t>27</a:t>
            </a:fld>
            <a:endParaRPr lang="en-US" sz="2800" b="1" dirty="0">
              <a:solidFill>
                <a:schemeClr val="bg2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1E3ABD0-8C9E-0118-BBAC-87D7D5F772DF}"/>
              </a:ext>
            </a:extLst>
          </p:cNvPr>
          <p:cNvSpPr txBox="1"/>
          <p:nvPr/>
        </p:nvSpPr>
        <p:spPr>
          <a:xfrm>
            <a:off x="3103406" y="247486"/>
            <a:ext cx="12081187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>
                <a:ea typeface="+mn-lt"/>
                <a:cs typeface="+mn-lt"/>
              </a:rPr>
              <a:t>Transaction Detail by Inflow &amp; Outflow</a:t>
            </a:r>
            <a:endParaRPr lang="en-US" sz="2800" b="1" dirty="0">
              <a:cs typeface="Calibri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90F5CD7-3D32-043E-63EF-CCF9772334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6700" y="1018192"/>
            <a:ext cx="17881600" cy="769400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6675393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-410" y="8870315"/>
            <a:ext cx="18642156" cy="1419225"/>
          </a:xfrm>
          <a:custGeom>
            <a:avLst/>
            <a:gdLst/>
            <a:ahLst/>
            <a:cxnLst/>
            <a:rect l="l" t="t" r="r" b="b"/>
            <a:pathLst>
              <a:path w="18278475" h="1419225">
                <a:moveTo>
                  <a:pt x="18278473" y="1419224"/>
                </a:moveTo>
                <a:lnTo>
                  <a:pt x="0" y="1419224"/>
                </a:lnTo>
                <a:lnTo>
                  <a:pt x="0" y="0"/>
                </a:lnTo>
                <a:lnTo>
                  <a:pt x="18278473" y="0"/>
                </a:lnTo>
                <a:lnTo>
                  <a:pt x="18278473" y="1419224"/>
                </a:lnTo>
                <a:close/>
              </a:path>
            </a:pathLst>
          </a:custGeom>
          <a:solidFill>
            <a:srgbClr val="025E3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2">
            <a:extLst>
              <a:ext uri="{FF2B5EF4-FFF2-40B4-BE49-F238E27FC236}">
                <a16:creationId xmlns:a16="http://schemas.microsoft.com/office/drawing/2014/main" id="{529A2E69-0185-400B-BA55-5B1A60E666CE}"/>
              </a:ext>
            </a:extLst>
          </p:cNvPr>
          <p:cNvSpPr/>
          <p:nvPr/>
        </p:nvSpPr>
        <p:spPr>
          <a:xfrm>
            <a:off x="2054" y="0"/>
            <a:ext cx="18639692" cy="8870315"/>
          </a:xfrm>
          <a:custGeom>
            <a:avLst/>
            <a:gdLst/>
            <a:ahLst/>
            <a:cxnLst/>
            <a:rect l="l" t="t" r="r" b="b"/>
            <a:pathLst>
              <a:path w="18288000" h="8870315">
                <a:moveTo>
                  <a:pt x="0" y="8870251"/>
                </a:moveTo>
                <a:lnTo>
                  <a:pt x="18287998" y="8870251"/>
                </a:lnTo>
                <a:lnTo>
                  <a:pt x="18287998" y="0"/>
                </a:lnTo>
                <a:lnTo>
                  <a:pt x="0" y="0"/>
                </a:lnTo>
                <a:lnTo>
                  <a:pt x="0" y="8870251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0" tIns="0" rIns="0" bIns="0" rtlCol="0" anchor="t"/>
          <a:lstStyle/>
          <a:p>
            <a:r>
              <a:rPr lang="en-US" sz="4400" b="1" dirty="0">
                <a:latin typeface="Roboto"/>
                <a:ea typeface="Roboto"/>
                <a:cs typeface="Adobe Devanagari" panose="02040503050201020203" pitchFamily="18" charset="0"/>
              </a:rPr>
              <a:t>				</a:t>
            </a:r>
          </a:p>
          <a:p>
            <a:pPr algn="ctr"/>
            <a:endParaRPr lang="en-US" sz="4400" b="1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366A7540-110C-409A-9935-B5D838722831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92599" y="9566910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chemeClr val="bg2"/>
                </a:solidFill>
              </a:rPr>
              <a:t>28</a:t>
            </a:fld>
            <a:endParaRPr lang="en-US" sz="2800" b="1" dirty="0">
              <a:solidFill>
                <a:schemeClr val="bg2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1E3ABD0-8C9E-0118-BBAC-87D7D5F772DF}"/>
              </a:ext>
            </a:extLst>
          </p:cNvPr>
          <p:cNvSpPr txBox="1"/>
          <p:nvPr/>
        </p:nvSpPr>
        <p:spPr>
          <a:xfrm>
            <a:off x="3103406" y="247486"/>
            <a:ext cx="12081187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>
                <a:ea typeface="+mn-lt"/>
                <a:cs typeface="+mn-lt"/>
              </a:rPr>
              <a:t>Transaction Detail by Inflow &amp; Outflow</a:t>
            </a:r>
            <a:endParaRPr lang="en-US" sz="2800" b="1" dirty="0">
              <a:cs typeface="Calibri"/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5FE2EA16-D407-2F35-3E18-C040899E1F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801" y="1018192"/>
            <a:ext cx="18249899" cy="75603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6181407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xfrm>
            <a:off x="1659944" y="2614978"/>
            <a:ext cx="14968112" cy="2654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7800"/>
              </a:lnSpc>
              <a:spcBef>
                <a:spcPts val="100"/>
              </a:spcBef>
            </a:pPr>
            <a:r>
              <a:rPr lang="en-US" spc="-5" dirty="0">
                <a:solidFill>
                  <a:schemeClr val="bg2">
                    <a:lumMod val="10000"/>
                  </a:schemeClr>
                </a:solidFill>
              </a:rPr>
              <a:t>PFC &amp; Lease Revenue Projects Update</a:t>
            </a:r>
            <a:endParaRPr spc="-5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521710" y="5568937"/>
            <a:ext cx="11244580" cy="635046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 marR="5080" algn="ctr">
              <a:lnSpc>
                <a:spcPct val="107100"/>
              </a:lnSpc>
              <a:spcBef>
                <a:spcPts val="100"/>
              </a:spcBef>
            </a:pPr>
            <a:r>
              <a:rPr lang="en-US" sz="4000" spc="40" dirty="0">
                <a:solidFill>
                  <a:schemeClr val="bg2">
                    <a:lumMod val="10000"/>
                  </a:schemeClr>
                </a:solidFill>
                <a:latin typeface="Roboto"/>
                <a:cs typeface="Roboto"/>
              </a:rPr>
              <a:t>November 30, 2023</a:t>
            </a:r>
            <a:endParaRPr lang="en-US" sz="4000" dirty="0">
              <a:solidFill>
                <a:schemeClr val="bg2">
                  <a:lumMod val="10000"/>
                </a:schemeClr>
              </a:solidFill>
              <a:latin typeface="Roboto"/>
              <a:cs typeface="Roboto"/>
            </a:endParaRPr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BED09966-D263-4E92-B54E-B8AFE563D708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92599" y="9566910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chemeClr val="bg2"/>
                </a:solidFill>
              </a:rPr>
              <a:t>29</a:t>
            </a:fld>
            <a:endParaRPr lang="en-US" sz="2800" b="1" dirty="0">
              <a:solidFill>
                <a:schemeClr val="bg2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AD7D19C-81FB-0A90-E3E3-CA66057433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97040" y="571453"/>
            <a:ext cx="5235148" cy="142634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704723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33400" y="531046"/>
            <a:ext cx="9110345" cy="9361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6000" b="1" spc="40" dirty="0">
                <a:solidFill>
                  <a:srgbClr val="3324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Roboto"/>
              </a:rPr>
              <a:t>Posted on Our Website</a:t>
            </a:r>
            <a:endParaRPr sz="6000" dirty="0">
              <a:solidFill>
                <a:srgbClr val="33244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Roboto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3400" y="1824551"/>
            <a:ext cx="20345399" cy="293471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479675">
              <a:lnSpc>
                <a:spcPct val="107800"/>
              </a:lnSpc>
              <a:spcBef>
                <a:spcPts val="100"/>
              </a:spcBef>
            </a:pPr>
            <a:r>
              <a:rPr lang="en-US" sz="4400" b="1" u="sng" spc="-5" dirty="0">
                <a:solidFill>
                  <a:srgbClr val="332440"/>
                </a:solidFill>
                <a:latin typeface="Roboto"/>
                <a:cs typeface="Roboto"/>
              </a:rPr>
              <a:t>Finance / Monthly Finance Reports (hcde-texas.org)</a:t>
            </a:r>
          </a:p>
          <a:p>
            <a:pPr marL="12700" marR="2479675">
              <a:lnSpc>
                <a:spcPct val="107800"/>
              </a:lnSpc>
              <a:spcBef>
                <a:spcPts val="100"/>
              </a:spcBef>
            </a:pPr>
            <a:endParaRPr lang="en-US" sz="4400" b="1" spc="-5" dirty="0">
              <a:solidFill>
                <a:srgbClr val="332440"/>
              </a:solidFill>
              <a:latin typeface="Roboto"/>
              <a:cs typeface="Roboto"/>
            </a:endParaRPr>
          </a:p>
          <a:p>
            <a:pPr marL="12700" marR="2479675">
              <a:lnSpc>
                <a:spcPct val="107800"/>
              </a:lnSpc>
              <a:spcBef>
                <a:spcPts val="100"/>
              </a:spcBef>
            </a:pPr>
            <a:r>
              <a:rPr lang="en-US" sz="4400" b="1" spc="-5" dirty="0">
                <a:solidFill>
                  <a:srgbClr val="332440"/>
                </a:solidFill>
                <a:latin typeface="Roboto"/>
                <a:cs typeface="Roboto"/>
              </a:rPr>
              <a:t>Linked from State Comptroller’s website</a:t>
            </a:r>
          </a:p>
          <a:p>
            <a:pPr marL="12700" marR="2479675">
              <a:lnSpc>
                <a:spcPct val="107800"/>
              </a:lnSpc>
              <a:spcBef>
                <a:spcPts val="100"/>
              </a:spcBef>
            </a:pPr>
            <a:r>
              <a:rPr lang="en-US" sz="4400" b="1" u="sng" spc="-5" dirty="0">
                <a:solidFill>
                  <a:srgbClr val="332440"/>
                </a:solidFill>
                <a:latin typeface="Roboto"/>
                <a:cs typeface="Roboto"/>
              </a:rPr>
              <a:t>http://www.texastransparency.org/local/schools.php</a:t>
            </a:r>
          </a:p>
        </p:txBody>
      </p:sp>
      <p:sp>
        <p:nvSpPr>
          <p:cNvPr id="5" name="object 5"/>
          <p:cNvSpPr/>
          <p:nvPr/>
        </p:nvSpPr>
        <p:spPr>
          <a:xfrm>
            <a:off x="-9411" y="8857297"/>
            <a:ext cx="18278475" cy="1419225"/>
          </a:xfrm>
          <a:custGeom>
            <a:avLst/>
            <a:gdLst/>
            <a:ahLst/>
            <a:cxnLst/>
            <a:rect l="l" t="t" r="r" b="b"/>
            <a:pathLst>
              <a:path w="18278475" h="1419225">
                <a:moveTo>
                  <a:pt x="18278473" y="1419224"/>
                </a:moveTo>
                <a:lnTo>
                  <a:pt x="0" y="1419224"/>
                </a:lnTo>
                <a:lnTo>
                  <a:pt x="0" y="0"/>
                </a:lnTo>
                <a:lnTo>
                  <a:pt x="18278473" y="0"/>
                </a:lnTo>
                <a:lnTo>
                  <a:pt x="18278473" y="1419224"/>
                </a:lnTo>
                <a:close/>
              </a:path>
            </a:pathLst>
          </a:custGeom>
          <a:solidFill>
            <a:srgbClr val="025E3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77F4AA6-3292-4925-8C4C-769B4D4E90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83971" y="6521116"/>
            <a:ext cx="3505200" cy="348834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77C65BE-ABFF-4C88-BE86-75659CAD98E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00595" y="6510583"/>
            <a:ext cx="3505504" cy="348721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B9A7FFD-77BD-4E72-8002-78D645050DD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572487" y="6510583"/>
            <a:ext cx="3505504" cy="3487214"/>
          </a:xfrm>
          <a:prstGeom prst="rect">
            <a:avLst/>
          </a:prstGeom>
        </p:spPr>
      </p:pic>
      <p:sp>
        <p:nvSpPr>
          <p:cNvPr id="11" name="Slide Number Placeholder 4">
            <a:extLst>
              <a:ext uri="{FF2B5EF4-FFF2-40B4-BE49-F238E27FC236}">
                <a16:creationId xmlns:a16="http://schemas.microsoft.com/office/drawing/2014/main" id="{BA3A6607-E0D7-4084-B067-A85DE7F7AD27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92599" y="9566910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chemeClr val="bg2"/>
                </a:solidFill>
              </a:rPr>
              <a:t>3</a:t>
            </a:fld>
            <a:endParaRPr lang="en-US" sz="2800" b="1" dirty="0">
              <a:solidFill>
                <a:schemeClr val="bg2"/>
              </a:solidFill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CD8A407D-2C11-4897-A4E8-047947C9B363}"/>
              </a:ext>
            </a:extLst>
          </p:cNvPr>
          <p:cNvSpPr/>
          <p:nvPr/>
        </p:nvSpPr>
        <p:spPr>
          <a:xfrm>
            <a:off x="12572487" y="6510583"/>
            <a:ext cx="3505504" cy="3487214"/>
          </a:xfrm>
          <a:prstGeom prst="ellipse">
            <a:avLst/>
          </a:prstGeom>
          <a:solidFill>
            <a:srgbClr val="002060">
              <a:alpha val="0"/>
            </a:srgbClr>
          </a:solidFill>
          <a:ln w="1079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05D11A4F-94C1-76D4-2015-2FEFF7F59CC9}"/>
              </a:ext>
            </a:extLst>
          </p:cNvPr>
          <p:cNvSpPr/>
          <p:nvPr/>
        </p:nvSpPr>
        <p:spPr>
          <a:xfrm>
            <a:off x="7155559" y="6521116"/>
            <a:ext cx="3550540" cy="3487214"/>
          </a:xfrm>
          <a:prstGeom prst="ellipse">
            <a:avLst/>
          </a:prstGeom>
          <a:solidFill>
            <a:srgbClr val="002060">
              <a:alpha val="0"/>
            </a:srgbClr>
          </a:solidFill>
          <a:ln w="1079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D271CCF3-52D5-661B-87A1-BFBD3A37A398}"/>
              </a:ext>
            </a:extLst>
          </p:cNvPr>
          <p:cNvSpPr/>
          <p:nvPr/>
        </p:nvSpPr>
        <p:spPr>
          <a:xfrm>
            <a:off x="1738783" y="6529408"/>
            <a:ext cx="3550388" cy="3487214"/>
          </a:xfrm>
          <a:prstGeom prst="ellipse">
            <a:avLst/>
          </a:prstGeom>
          <a:solidFill>
            <a:srgbClr val="002060">
              <a:alpha val="0"/>
            </a:srgbClr>
          </a:solidFill>
          <a:ln w="1079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custDataLst>
      <p:tags r:id="rId1"/>
    </p:custData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 txBox="1"/>
          <p:nvPr/>
        </p:nvSpPr>
        <p:spPr>
          <a:xfrm>
            <a:off x="1387815" y="977837"/>
            <a:ext cx="6505575" cy="890269"/>
          </a:xfrm>
          <a:prstGeom prst="rect">
            <a:avLst/>
          </a:prstGeom>
        </p:spPr>
        <p:txBody>
          <a:bodyPr vert="horz" wrap="square" lIns="0" tIns="1835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45"/>
              </a:spcBef>
            </a:pPr>
            <a:r>
              <a:rPr sz="2100" b="1" spc="30" dirty="0">
                <a:solidFill>
                  <a:srgbClr val="13110E"/>
                </a:solidFill>
                <a:latin typeface="Roboto"/>
                <a:cs typeface="Roboto"/>
              </a:rPr>
              <a:t>Launch</a:t>
            </a:r>
            <a:r>
              <a:rPr sz="2100" b="1" spc="75" dirty="0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2100" b="1" spc="35" dirty="0">
                <a:solidFill>
                  <a:srgbClr val="13110E"/>
                </a:solidFill>
                <a:latin typeface="Roboto"/>
                <a:cs typeface="Roboto"/>
              </a:rPr>
              <a:t>industry's</a:t>
            </a:r>
            <a:r>
              <a:rPr sz="2100" b="1" spc="80" dirty="0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2100" b="1" spc="30" dirty="0">
                <a:solidFill>
                  <a:srgbClr val="13110E"/>
                </a:solidFill>
                <a:latin typeface="Roboto"/>
                <a:cs typeface="Roboto"/>
              </a:rPr>
              <a:t>first</a:t>
            </a:r>
            <a:r>
              <a:rPr sz="2100" b="1" spc="80" dirty="0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2100" b="1" spc="35" dirty="0">
                <a:solidFill>
                  <a:srgbClr val="13110E"/>
                </a:solidFill>
                <a:latin typeface="Roboto"/>
                <a:cs typeface="Roboto"/>
              </a:rPr>
              <a:t>collaboration</a:t>
            </a:r>
            <a:r>
              <a:rPr sz="2100" b="1" spc="80" dirty="0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2100" b="1" spc="30" dirty="0">
                <a:solidFill>
                  <a:srgbClr val="13110E"/>
                </a:solidFill>
                <a:latin typeface="Roboto"/>
                <a:cs typeface="Roboto"/>
              </a:rPr>
              <a:t>feature</a:t>
            </a:r>
            <a:endParaRPr sz="2100" dirty="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1025"/>
              </a:spcBef>
            </a:pPr>
            <a:r>
              <a:rPr sz="1600" spc="20" dirty="0">
                <a:solidFill>
                  <a:srgbClr val="13110E"/>
                </a:solidFill>
                <a:latin typeface="Roboto"/>
                <a:cs typeface="Roboto"/>
              </a:rPr>
              <a:t>This</a:t>
            </a:r>
            <a:r>
              <a:rPr sz="1600" spc="60" dirty="0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1600" spc="15" dirty="0">
                <a:solidFill>
                  <a:srgbClr val="13110E"/>
                </a:solidFill>
                <a:latin typeface="Roboto"/>
                <a:cs typeface="Roboto"/>
              </a:rPr>
              <a:t>is</a:t>
            </a:r>
            <a:r>
              <a:rPr sz="1600" spc="60" dirty="0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1600" spc="20" dirty="0">
                <a:solidFill>
                  <a:srgbClr val="13110E"/>
                </a:solidFill>
                <a:latin typeface="Roboto"/>
                <a:cs typeface="Roboto"/>
              </a:rPr>
              <a:t>our</a:t>
            </a:r>
            <a:r>
              <a:rPr sz="1600" spc="60" dirty="0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1600" spc="20" dirty="0">
                <a:solidFill>
                  <a:srgbClr val="13110E"/>
                </a:solidFill>
                <a:latin typeface="Roboto"/>
                <a:cs typeface="Roboto"/>
              </a:rPr>
              <a:t>plan</a:t>
            </a:r>
            <a:r>
              <a:rPr sz="1600" spc="60" dirty="0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1600" spc="15" dirty="0">
                <a:solidFill>
                  <a:srgbClr val="13110E"/>
                </a:solidFill>
                <a:latin typeface="Roboto"/>
                <a:cs typeface="Roboto"/>
              </a:rPr>
              <a:t>as</a:t>
            </a:r>
            <a:r>
              <a:rPr sz="1600" spc="60" dirty="0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1600" spc="15" dirty="0">
                <a:solidFill>
                  <a:srgbClr val="13110E"/>
                </a:solidFill>
                <a:latin typeface="Roboto"/>
                <a:cs typeface="Roboto"/>
              </a:rPr>
              <a:t>we</a:t>
            </a:r>
            <a:r>
              <a:rPr sz="1600" spc="60" dirty="0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1600" spc="25" dirty="0">
                <a:solidFill>
                  <a:srgbClr val="13110E"/>
                </a:solidFill>
                <a:latin typeface="Roboto"/>
                <a:cs typeface="Roboto"/>
              </a:rPr>
              <a:t>launch</a:t>
            </a:r>
            <a:r>
              <a:rPr sz="1600" spc="60" dirty="0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1600" spc="20" dirty="0">
                <a:solidFill>
                  <a:srgbClr val="13110E"/>
                </a:solidFill>
                <a:latin typeface="Roboto"/>
                <a:cs typeface="Roboto"/>
              </a:rPr>
              <a:t>the</a:t>
            </a:r>
            <a:r>
              <a:rPr sz="1600" spc="60" dirty="0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1600" spc="25" dirty="0">
                <a:solidFill>
                  <a:srgbClr val="13110E"/>
                </a:solidFill>
                <a:latin typeface="Roboto"/>
                <a:cs typeface="Roboto"/>
              </a:rPr>
              <a:t>industry's</a:t>
            </a:r>
            <a:r>
              <a:rPr sz="1600" spc="60" dirty="0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1600" spc="20" dirty="0">
                <a:solidFill>
                  <a:srgbClr val="13110E"/>
                </a:solidFill>
                <a:latin typeface="Roboto"/>
                <a:cs typeface="Roboto"/>
              </a:rPr>
              <a:t>first</a:t>
            </a:r>
            <a:r>
              <a:rPr sz="1600" spc="60" dirty="0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1600" spc="25" dirty="0">
                <a:solidFill>
                  <a:srgbClr val="13110E"/>
                </a:solidFill>
                <a:latin typeface="Roboto"/>
                <a:cs typeface="Roboto"/>
              </a:rPr>
              <a:t>collaboration</a:t>
            </a:r>
            <a:r>
              <a:rPr sz="1600" spc="60" dirty="0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1600" spc="25" dirty="0">
                <a:solidFill>
                  <a:srgbClr val="13110E"/>
                </a:solidFill>
                <a:latin typeface="Roboto"/>
                <a:cs typeface="Roboto"/>
              </a:rPr>
              <a:t>feature</a:t>
            </a:r>
            <a:endParaRPr sz="1600" dirty="0">
              <a:latin typeface="Roboto"/>
              <a:cs typeface="Roboto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DA04AFB-6D90-40FA-8A52-8E7EB8B004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5266" y="566198"/>
            <a:ext cx="7515333" cy="886512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E5E6C5A-A6AB-4E54-85CB-600FEB0CF9C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65865" y="3267861"/>
            <a:ext cx="9180624" cy="6230922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FF616299-A577-440D-B198-F5DB6CAE2EB7}"/>
              </a:ext>
            </a:extLst>
          </p:cNvPr>
          <p:cNvSpPr/>
          <p:nvPr/>
        </p:nvSpPr>
        <p:spPr>
          <a:xfrm>
            <a:off x="9298577" y="342900"/>
            <a:ext cx="7315200" cy="2514600"/>
          </a:xfrm>
          <a:prstGeom prst="rect">
            <a:avLst/>
          </a:prstGeom>
          <a:noFill/>
          <a:ln w="57150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ln>
                  <a:solidFill>
                    <a:srgbClr val="025E32"/>
                  </a:solidFill>
                </a:ln>
                <a:solidFill>
                  <a:srgbClr val="025E32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Small Business</a:t>
            </a:r>
            <a:br>
              <a:rPr lang="en-US" sz="4400" dirty="0">
                <a:ln>
                  <a:solidFill>
                    <a:srgbClr val="025E32"/>
                  </a:solidFill>
                </a:ln>
                <a:solidFill>
                  <a:srgbClr val="025E32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</a:br>
            <a:r>
              <a:rPr lang="en-US" sz="4400" dirty="0">
                <a:ln>
                  <a:solidFill>
                    <a:srgbClr val="025E32"/>
                  </a:solidFill>
                </a:ln>
                <a:solidFill>
                  <a:srgbClr val="025E32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Program for construction</a:t>
            </a:r>
            <a:endParaRPr lang="en-US" sz="4400" dirty="0">
              <a:ln>
                <a:solidFill>
                  <a:srgbClr val="025E32"/>
                </a:solidFill>
              </a:ln>
              <a:solidFill>
                <a:srgbClr val="025E32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1" name="Slide Number Placeholder 4">
            <a:extLst>
              <a:ext uri="{FF2B5EF4-FFF2-40B4-BE49-F238E27FC236}">
                <a16:creationId xmlns:a16="http://schemas.microsoft.com/office/drawing/2014/main" id="{5D28D285-A4B4-4CC9-91AD-03CEC618211F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92599" y="9566910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rgbClr val="025E32"/>
                </a:solidFill>
              </a:rPr>
              <a:t>30</a:t>
            </a:fld>
            <a:endParaRPr lang="en-US" sz="2800" b="1" dirty="0">
              <a:solidFill>
                <a:srgbClr val="025E32"/>
              </a:solidFill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D3A7148F-382B-4A9D-B1E1-DD43360040EC}"/>
              </a:ext>
            </a:extLst>
          </p:cNvPr>
          <p:cNvSpPr txBox="1"/>
          <p:nvPr/>
        </p:nvSpPr>
        <p:spPr>
          <a:xfrm>
            <a:off x="11658600" y="3086100"/>
            <a:ext cx="5943600" cy="2826306"/>
          </a:xfrm>
          <a:prstGeom prst="roundRect">
            <a:avLst/>
          </a:prstGeom>
          <a:ln w="57150" cap="flat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4000" b="1" dirty="0">
                <a:solidFill>
                  <a:srgbClr val="025E32"/>
                </a:solidFill>
                <a:cs typeface="Adobe Devanagari" panose="02040503050201020203" pitchFamily="18" charset="0"/>
              </a:rPr>
              <a:t>Cash Balance – </a:t>
            </a:r>
          </a:p>
          <a:p>
            <a:pPr algn="ctr"/>
            <a:r>
              <a:rPr lang="en-US" sz="4000" b="1" dirty="0">
                <a:solidFill>
                  <a:srgbClr val="025E32"/>
                </a:solidFill>
                <a:cs typeface="Adobe Devanagari" panose="02040503050201020203" pitchFamily="18" charset="0"/>
              </a:rPr>
              <a:t>Project Acquisition Account</a:t>
            </a:r>
          </a:p>
          <a:p>
            <a:pPr algn="ctr"/>
            <a:r>
              <a:rPr lang="en-US" sz="4000" b="1" dirty="0">
                <a:solidFill>
                  <a:srgbClr val="025E32"/>
                </a:solidFill>
                <a:cs typeface="Adobe Devanagari" panose="02040503050201020203" pitchFamily="18" charset="0"/>
              </a:rPr>
              <a:t>As of November 30, 2023</a:t>
            </a:r>
            <a:endParaRPr lang="en-US" sz="4000" b="1" dirty="0">
              <a:solidFill>
                <a:srgbClr val="025E32"/>
              </a:solidFill>
              <a:ea typeface="Calibri"/>
              <a:cs typeface="Adobe Devanagari" panose="02040503050201020203" pitchFamily="18" charset="0"/>
            </a:endParaRPr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FA7376B6-ECDF-4EF8-B9B8-3DAED85C1230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92599" y="9566910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chemeClr val="bg2"/>
                </a:solidFill>
              </a:rPr>
              <a:t>31</a:t>
            </a:fld>
            <a:endParaRPr lang="en-US" sz="2800" b="1" dirty="0">
              <a:solidFill>
                <a:schemeClr val="bg2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1DDF013-F1FF-4C40-AF1E-A00BEFABFBE9}"/>
              </a:ext>
            </a:extLst>
          </p:cNvPr>
          <p:cNvSpPr txBox="1"/>
          <p:nvPr/>
        </p:nvSpPr>
        <p:spPr>
          <a:xfrm>
            <a:off x="1263831" y="128256"/>
            <a:ext cx="15972609" cy="2328600"/>
          </a:xfrm>
          <a:prstGeom prst="rect">
            <a:avLst/>
          </a:prstGeom>
          <a:solidFill>
            <a:schemeClr val="bg1"/>
          </a:solidFill>
          <a:ln w="57150" cap="rnd">
            <a:solidFill>
              <a:schemeClr val="bg2">
                <a:lumMod val="10000"/>
              </a:schemeClr>
            </a:solidFill>
          </a:ln>
          <a:effectLst>
            <a:softEdge rad="0"/>
          </a:effectLst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025E3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AB East School Contract $12,358,000 Awarded and Signed</a:t>
            </a:r>
          </a:p>
          <a:p>
            <a:r>
              <a:rPr lang="en-US" sz="3600" dirty="0">
                <a:solidFill>
                  <a:srgbClr val="025E3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Adult Ed Center Contract $15,121,000 awarded on Oct 2021 Board Mtg</a:t>
            </a:r>
          </a:p>
          <a:p>
            <a:r>
              <a:rPr lang="en-US" sz="3600" dirty="0">
                <a:solidFill>
                  <a:srgbClr val="025E3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HP East Contract $7,271,000 awarded on Nov 2021</a:t>
            </a:r>
          </a:p>
          <a:p>
            <a:r>
              <a:rPr lang="en-US" sz="3600" dirty="0">
                <a:solidFill>
                  <a:srgbClr val="025E3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Irvington – Pending Architect Assignment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4F04EF08-F216-4399-9A19-757B9A94B2E2}"/>
                  </a:ext>
                </a:extLst>
              </p14:cNvPr>
              <p14:cNvContentPartPr/>
              <p14:nvPr/>
            </p14:nvContentPartPr>
            <p14:xfrm>
              <a:off x="9443745" y="8943277"/>
              <a:ext cx="360" cy="3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4F04EF08-F216-4399-9A19-757B9A94B2E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389745" y="8889277"/>
                <a:ext cx="108000" cy="108180"/>
              </a:xfrm>
              <a:prstGeom prst="rect">
                <a:avLst/>
              </a:prstGeom>
            </p:spPr>
          </p:pic>
        </mc:Fallback>
      </mc:AlternateContent>
      <p:pic>
        <p:nvPicPr>
          <p:cNvPr id="4" name="Picture 6">
            <a:extLst>
              <a:ext uri="{FF2B5EF4-FFF2-40B4-BE49-F238E27FC236}">
                <a16:creationId xmlns:a16="http://schemas.microsoft.com/office/drawing/2014/main" id="{776C11E7-27A1-4E5E-C1EC-FD314410E67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52857" y="2652353"/>
            <a:ext cx="8056796" cy="7506391"/>
          </a:xfrm>
          <a:prstGeom prst="rect">
            <a:avLst/>
          </a:prstGeom>
          <a:ln w="76200">
            <a:solidFill>
              <a:srgbClr val="025E32"/>
            </a:solidFill>
          </a:ln>
        </p:spPr>
      </p:pic>
    </p:spTree>
    <p:custDataLst>
      <p:tags r:id="rId1"/>
    </p:custData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2">
            <a:extLst>
              <a:ext uri="{FF2B5EF4-FFF2-40B4-BE49-F238E27FC236}">
                <a16:creationId xmlns:a16="http://schemas.microsoft.com/office/drawing/2014/main" id="{68C995EA-C654-BBF5-7495-E0EE653D23A8}"/>
              </a:ext>
            </a:extLst>
          </p:cNvPr>
          <p:cNvSpPr/>
          <p:nvPr/>
        </p:nvSpPr>
        <p:spPr>
          <a:xfrm>
            <a:off x="2054" y="0"/>
            <a:ext cx="18303311" cy="9997797"/>
          </a:xfrm>
          <a:custGeom>
            <a:avLst/>
            <a:gdLst/>
            <a:ahLst/>
            <a:cxnLst/>
            <a:rect l="l" t="t" r="r" b="b"/>
            <a:pathLst>
              <a:path w="18288000" h="8870315">
                <a:moveTo>
                  <a:pt x="0" y="8870251"/>
                </a:moveTo>
                <a:lnTo>
                  <a:pt x="18287998" y="8870251"/>
                </a:lnTo>
                <a:lnTo>
                  <a:pt x="18287998" y="0"/>
                </a:lnTo>
                <a:lnTo>
                  <a:pt x="0" y="0"/>
                </a:lnTo>
                <a:lnTo>
                  <a:pt x="0" y="8870251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0" tIns="0" rIns="0" bIns="0" rtlCol="0" anchor="t"/>
          <a:lstStyle/>
          <a:p>
            <a:r>
              <a:rPr lang="en-US" sz="4400" b="1" dirty="0">
                <a:latin typeface="Roboto"/>
                <a:ea typeface="Roboto"/>
                <a:cs typeface="Adobe Devanagari" panose="02040503050201020203" pitchFamily="18" charset="0"/>
              </a:rPr>
              <a:t>				</a:t>
            </a:r>
          </a:p>
          <a:p>
            <a:pPr algn="ctr"/>
            <a:endParaRPr lang="en-US" sz="4400" b="1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86780D9-CE70-4358-8862-C809CB850FDA}"/>
              </a:ext>
            </a:extLst>
          </p:cNvPr>
          <p:cNvSpPr txBox="1"/>
          <p:nvPr/>
        </p:nvSpPr>
        <p:spPr>
          <a:xfrm>
            <a:off x="1923435" y="114300"/>
            <a:ext cx="14441130" cy="1464231"/>
          </a:xfrm>
          <a:prstGeom prst="roundRect">
            <a:avLst/>
          </a:prstGeom>
          <a:ln w="57150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4000" b="1" dirty="0">
                <a:solidFill>
                  <a:srgbClr val="025E32"/>
                </a:solidFill>
                <a:latin typeface="Roboto"/>
                <a:ea typeface="Roboto"/>
                <a:cs typeface="Adobe Devanagari" panose="02040503050201020203" pitchFamily="18" charset="0"/>
              </a:rPr>
              <a:t>Income Statement– Project Acquisition Account</a:t>
            </a:r>
          </a:p>
          <a:p>
            <a:pPr algn="ctr"/>
            <a:r>
              <a:rPr lang="en-US" sz="4000" b="1" dirty="0">
                <a:solidFill>
                  <a:srgbClr val="025E32"/>
                </a:solidFill>
                <a:latin typeface="Roboto"/>
                <a:ea typeface="Roboto"/>
                <a:cs typeface="Adobe Devanagari" panose="02040503050201020203" pitchFamily="18" charset="0"/>
              </a:rPr>
              <a:t>As of November 30, 2023</a:t>
            </a:r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EC200A3C-B746-4FA5-8100-EB6B715A9ADF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92599" y="9566910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chemeClr val="bg2"/>
                </a:solidFill>
              </a:rPr>
              <a:t>32</a:t>
            </a:fld>
            <a:endParaRPr lang="en-US" sz="2800" b="1" dirty="0">
              <a:solidFill>
                <a:schemeClr val="bg2"/>
              </a:solidFill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C49B31C0-2528-17F3-ED13-DEA8AD74B45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60683" y="2352721"/>
            <a:ext cx="14319625" cy="6379147"/>
          </a:xfrm>
          <a:prstGeom prst="rect">
            <a:avLst/>
          </a:prstGeom>
          <a:ln w="76200">
            <a:solidFill>
              <a:srgbClr val="025E32"/>
            </a:solidFill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4416102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A4485411-A50C-BA2D-FD57-C61AB3BEF67C}"/>
              </a:ext>
            </a:extLst>
          </p:cNvPr>
          <p:cNvSpPr/>
          <p:nvPr/>
        </p:nvSpPr>
        <p:spPr>
          <a:xfrm>
            <a:off x="0" y="1"/>
            <a:ext cx="18288000" cy="8869680"/>
          </a:xfrm>
          <a:custGeom>
            <a:avLst/>
            <a:gdLst/>
            <a:ahLst/>
            <a:cxnLst/>
            <a:rect l="l" t="t" r="r" b="b"/>
            <a:pathLst>
              <a:path w="18288000" h="8870315">
                <a:moveTo>
                  <a:pt x="0" y="8870251"/>
                </a:moveTo>
                <a:lnTo>
                  <a:pt x="18287998" y="8870251"/>
                </a:lnTo>
                <a:lnTo>
                  <a:pt x="18287998" y="0"/>
                </a:lnTo>
                <a:lnTo>
                  <a:pt x="0" y="0"/>
                </a:lnTo>
                <a:lnTo>
                  <a:pt x="0" y="8870251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0" tIns="0" rIns="0" bIns="0" rtlCol="0" anchor="t"/>
          <a:lstStyle/>
          <a:p>
            <a:r>
              <a:rPr lang="en-US" sz="4400" b="1" dirty="0">
                <a:latin typeface="Roboto"/>
                <a:ea typeface="Roboto"/>
                <a:cs typeface="Adobe Devanagari" panose="02040503050201020203" pitchFamily="18" charset="0"/>
              </a:rPr>
              <a:t>				</a:t>
            </a:r>
          </a:p>
          <a:p>
            <a:pPr algn="ctr"/>
            <a:endParaRPr lang="en-US" sz="4400" b="1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27A7B6F-5105-16A5-4DB6-51FE6138336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361804" y="249806"/>
            <a:ext cx="12210292" cy="1464231"/>
          </a:xfrm>
          <a:prstGeom prst="roundRect">
            <a:avLst/>
          </a:prstGeom>
          <a:ln w="57150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4000" b="1" dirty="0">
                <a:solidFill>
                  <a:srgbClr val="025E32"/>
                </a:solidFill>
                <a:ea typeface="Roboto"/>
                <a:cs typeface="Adobe Devanagari" panose="02040503050201020203" pitchFamily="18" charset="0"/>
              </a:rPr>
              <a:t>Irvington Renovation </a:t>
            </a:r>
            <a:r>
              <a:rPr lang="en-US" sz="4000" b="1" dirty="0">
                <a:solidFill>
                  <a:srgbClr val="025E32"/>
                </a:solidFill>
                <a:latin typeface="Roboto"/>
                <a:ea typeface="Roboto"/>
                <a:cs typeface="Adobe Devanagari" panose="02040503050201020203" pitchFamily="18" charset="0"/>
              </a:rPr>
              <a:t>– Funds by Source</a:t>
            </a:r>
          </a:p>
          <a:p>
            <a:pPr algn="ctr"/>
            <a:r>
              <a:rPr lang="en-US" sz="4000" b="1" dirty="0">
                <a:solidFill>
                  <a:srgbClr val="025E32"/>
                </a:solidFill>
                <a:latin typeface="Roboto"/>
                <a:ea typeface="Roboto"/>
                <a:cs typeface="Adobe Devanagari" panose="02040503050201020203" pitchFamily="18" charset="0"/>
              </a:rPr>
              <a:t>As of November 30, 2023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A1AEC86-C912-2A4E-A0EA-77F80AA6AB13}"/>
              </a:ext>
            </a:extLst>
          </p:cNvPr>
          <p:cNvSpPr txBox="1"/>
          <p:nvPr/>
        </p:nvSpPr>
        <p:spPr>
          <a:xfrm>
            <a:off x="17046063" y="9315777"/>
            <a:ext cx="14478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B6F15528-21DE-4FAA-801E-634DDDAF4B2B}" type="slidenum">
              <a:rPr lang="en-US" sz="2800" b="1" smtClean="0">
                <a:solidFill>
                  <a:schemeClr val="bg2"/>
                </a:solidFill>
              </a:rPr>
              <a:pPr/>
              <a:t>33</a:t>
            </a:fld>
            <a:endParaRPr lang="en-US" sz="28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3099178-BBC8-877D-FEC3-897A0816EC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08060" y="3662514"/>
            <a:ext cx="15338003" cy="3868839"/>
          </a:xfrm>
          <a:prstGeom prst="rect">
            <a:avLst/>
          </a:prstGeom>
          <a:ln w="76200">
            <a:solidFill>
              <a:srgbClr val="025E32"/>
            </a:solidFill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3515535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106680" y="-2476"/>
            <a:ext cx="18394680" cy="10289476"/>
            <a:chOff x="-106680" y="11"/>
            <a:chExt cx="18394680" cy="10289476"/>
          </a:xfrm>
          <a:solidFill>
            <a:schemeClr val="bg2"/>
          </a:solidFill>
        </p:grpSpPr>
        <p:pic>
          <p:nvPicPr>
            <p:cNvPr id="3" name="object 3"/>
            <p:cNvPicPr/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/>
          </p:blipFill>
          <p:spPr>
            <a:xfrm>
              <a:off x="-106680" y="11"/>
              <a:ext cx="18394680" cy="10286987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9411" y="8870262"/>
              <a:ext cx="18278475" cy="1419225"/>
            </a:xfrm>
            <a:custGeom>
              <a:avLst/>
              <a:gdLst/>
              <a:ahLst/>
              <a:cxnLst/>
              <a:rect l="l" t="t" r="r" b="b"/>
              <a:pathLst>
                <a:path w="18278475" h="1419225">
                  <a:moveTo>
                    <a:pt x="18278473" y="1419224"/>
                  </a:moveTo>
                  <a:lnTo>
                    <a:pt x="0" y="1419224"/>
                  </a:lnTo>
                  <a:lnTo>
                    <a:pt x="0" y="0"/>
                  </a:lnTo>
                  <a:lnTo>
                    <a:pt x="18278473" y="0"/>
                  </a:lnTo>
                  <a:lnTo>
                    <a:pt x="18278473" y="1419224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1659943" y="162535"/>
            <a:ext cx="15485057" cy="95308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7800"/>
              </a:lnSpc>
              <a:spcBef>
                <a:spcPts val="100"/>
              </a:spcBef>
            </a:pPr>
            <a:r>
              <a:rPr lang="en-US" sz="6000" b="1" spc="-5" dirty="0">
                <a:latin typeface="Roboto"/>
                <a:cs typeface="Roboto"/>
              </a:rPr>
              <a:t>Capital Program Proposal from Aug 3, 2020</a:t>
            </a:r>
            <a:endParaRPr sz="6000" dirty="0">
              <a:latin typeface="Roboto"/>
              <a:cs typeface="Roboto"/>
            </a:endParaRPr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5E18A68F-196E-4E7F-8CF0-0402426E5BE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8987581"/>
              </p:ext>
            </p:extLst>
          </p:nvPr>
        </p:nvGraphicFramePr>
        <p:xfrm>
          <a:off x="582447" y="2171700"/>
          <a:ext cx="17123103" cy="62490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6" imgW="19265727" imgH="5210109" progId="Excel.Sheet.12">
                  <p:link updateAutomatic="1"/>
                </p:oleObj>
              </mc:Choice>
              <mc:Fallback>
                <p:oleObj name="Worksheet" r:id="rId6" imgW="19265727" imgH="5210109" progId="Excel.Sheet.12">
                  <p:link updateAutomatic="1"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5E18A68F-196E-4E7F-8CF0-0402426E5BE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82447" y="2171700"/>
                        <a:ext cx="17123103" cy="624902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127000">
                        <a:solidFill>
                          <a:srgbClr val="025E32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254E4E28-E8A9-4F29-8387-FDCC22E520B4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92599" y="9566910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chemeClr val="bg2"/>
                </a:solidFill>
              </a:rPr>
              <a:t>34</a:t>
            </a:fld>
            <a:endParaRPr lang="en-US" sz="2800" b="1" dirty="0">
              <a:solidFill>
                <a:schemeClr val="bg2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FA9BF7D-FAE3-4989-BE4D-DCF8521A03A5}"/>
              </a:ext>
            </a:extLst>
          </p:cNvPr>
          <p:cNvSpPr txBox="1"/>
          <p:nvPr/>
        </p:nvSpPr>
        <p:spPr>
          <a:xfrm>
            <a:off x="17046063" y="9315777"/>
            <a:ext cx="14478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B6F15528-21DE-4FAA-801E-634DDDAF4B2B}" type="slidenum">
              <a:rPr lang="en-US" sz="2800" b="1" smtClean="0">
                <a:solidFill>
                  <a:schemeClr val="bg2"/>
                </a:solidFill>
              </a:rPr>
              <a:pPr/>
              <a:t>34</a:t>
            </a:fld>
            <a:endParaRPr lang="en-US" sz="2800" dirty="0"/>
          </a:p>
        </p:txBody>
      </p:sp>
    </p:spTree>
    <p:custDataLst>
      <p:tags r:id="rId1"/>
    </p:custData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6000BEE1-5862-418A-8D13-E44497D384D0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chemeClr val="bg1">
              <a:lumMod val="95000"/>
            </a:schemeClr>
          </a:solidFill>
          <a:ln w="76200">
            <a:solidFill>
              <a:srgbClr val="1753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00050" y="7447838"/>
            <a:ext cx="16755392" cy="270099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r>
              <a:rPr lang="en-US" sz="3200" b="1" dirty="0">
                <a:latin typeface="+mj-lt"/>
                <a:ea typeface="Roboto" panose="02000000000000000000" pitchFamily="2" charset="0"/>
              </a:rPr>
              <a:t>Note:  The Total Public Notice was $54,000,000. (</a:t>
            </a:r>
            <a:r>
              <a:rPr lang="en-US" sz="3200" b="1" dirty="0">
                <a:highlight>
                  <a:srgbClr val="00FFFF"/>
                </a:highlight>
                <a:latin typeface="+mj-lt"/>
                <a:ea typeface="Roboto" panose="02000000000000000000" pitchFamily="2" charset="0"/>
              </a:rPr>
              <a:t>$35,000,000 </a:t>
            </a:r>
            <a:r>
              <a:rPr lang="en-US" sz="3200" b="1" dirty="0">
                <a:latin typeface="+mj-lt"/>
                <a:ea typeface="Roboto" panose="02000000000000000000" pitchFamily="2" charset="0"/>
              </a:rPr>
              <a:t>for Revenue bonds and </a:t>
            </a:r>
            <a:r>
              <a:rPr lang="en-US" sz="3200" b="1" dirty="0">
                <a:highlight>
                  <a:srgbClr val="00FF00"/>
                </a:highlight>
                <a:latin typeface="+mj-lt"/>
                <a:ea typeface="Roboto" panose="02000000000000000000" pitchFamily="2" charset="0"/>
              </a:rPr>
              <a:t>$19,000,000</a:t>
            </a:r>
            <a:r>
              <a:rPr lang="en-US" sz="3200" b="1" dirty="0">
                <a:latin typeface="+mj-lt"/>
                <a:ea typeface="Roboto" panose="02000000000000000000" pitchFamily="2" charset="0"/>
              </a:rPr>
              <a:t> for Maintenance Notes) on August 10, 2020. A transfer of $1,350,000 plus $50,000 in reimbursable expenditures was made from AB East to allocate Program Manager costs to establish the budgets. </a:t>
            </a:r>
          </a:p>
          <a:p>
            <a:pPr marL="12700" marR="5080">
              <a:lnSpc>
                <a:spcPct val="116100"/>
              </a:lnSpc>
              <a:spcBef>
                <a:spcPts val="2985"/>
              </a:spcBef>
            </a:pPr>
            <a:r>
              <a:rPr lang="en-US" sz="2400" b="1" spc="20" dirty="0">
                <a:solidFill>
                  <a:srgbClr val="13110E"/>
                </a:solidFill>
                <a:latin typeface="Roboto"/>
                <a:cs typeface="Roboto"/>
              </a:rPr>
              <a:t>Based on Pricing the principal amount will vary due to the premium projected in the bond sale. Revenues Bonds estimated at $27,730,000 and Maintenance Notes for $13,695,000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8949336" y="1740838"/>
            <a:ext cx="5975350" cy="890269"/>
          </a:xfrm>
          <a:prstGeom prst="rect">
            <a:avLst/>
          </a:prstGeom>
        </p:spPr>
        <p:txBody>
          <a:bodyPr vert="horz" wrap="square" lIns="0" tIns="1835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45"/>
              </a:spcBef>
            </a:pPr>
            <a:r>
              <a:rPr sz="2100" b="1" spc="30" dirty="0">
                <a:solidFill>
                  <a:srgbClr val="13110E"/>
                </a:solidFill>
                <a:latin typeface="Roboto"/>
                <a:cs typeface="Roboto"/>
              </a:rPr>
              <a:t>Build</a:t>
            </a:r>
            <a:r>
              <a:rPr sz="2100" b="1" spc="75" dirty="0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2100" b="1" dirty="0">
                <a:solidFill>
                  <a:srgbClr val="13110E"/>
                </a:solidFill>
                <a:latin typeface="Roboto"/>
                <a:cs typeface="Roboto"/>
              </a:rPr>
              <a:t>a</a:t>
            </a:r>
            <a:r>
              <a:rPr sz="2100" b="1" spc="80" dirty="0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2100" b="1" spc="30" dirty="0">
                <a:solidFill>
                  <a:srgbClr val="13110E"/>
                </a:solidFill>
                <a:latin typeface="Roboto"/>
                <a:cs typeface="Roboto"/>
              </a:rPr>
              <a:t>product</a:t>
            </a:r>
            <a:r>
              <a:rPr sz="2100" b="1" spc="75" dirty="0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2100" b="1" spc="35" dirty="0">
                <a:solidFill>
                  <a:srgbClr val="13110E"/>
                </a:solidFill>
                <a:latin typeface="Roboto"/>
                <a:cs typeface="Roboto"/>
              </a:rPr>
              <a:t>accessible</a:t>
            </a:r>
            <a:r>
              <a:rPr sz="2100" b="1" spc="80" dirty="0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2100" b="1" spc="20" dirty="0">
                <a:solidFill>
                  <a:srgbClr val="13110E"/>
                </a:solidFill>
                <a:latin typeface="Roboto"/>
                <a:cs typeface="Roboto"/>
              </a:rPr>
              <a:t>on</a:t>
            </a:r>
            <a:r>
              <a:rPr sz="2100" b="1" spc="75" dirty="0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2100" b="1" spc="25" dirty="0">
                <a:solidFill>
                  <a:srgbClr val="13110E"/>
                </a:solidFill>
                <a:latin typeface="Roboto"/>
                <a:cs typeface="Roboto"/>
              </a:rPr>
              <a:t>all</a:t>
            </a:r>
            <a:r>
              <a:rPr sz="2100" b="1" spc="80" dirty="0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2100" b="1" spc="30" dirty="0">
                <a:solidFill>
                  <a:srgbClr val="13110E"/>
                </a:solidFill>
                <a:latin typeface="Roboto"/>
                <a:cs typeface="Roboto"/>
              </a:rPr>
              <a:t>devices</a:t>
            </a:r>
            <a:endParaRPr sz="2100" dirty="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1025"/>
              </a:spcBef>
            </a:pPr>
            <a:r>
              <a:rPr sz="1600" spc="20" dirty="0">
                <a:solidFill>
                  <a:srgbClr val="13110E"/>
                </a:solidFill>
                <a:latin typeface="Roboto"/>
                <a:cs typeface="Roboto"/>
              </a:rPr>
              <a:t>This</a:t>
            </a:r>
            <a:r>
              <a:rPr sz="1600" spc="55" dirty="0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1600" spc="15" dirty="0">
                <a:solidFill>
                  <a:srgbClr val="13110E"/>
                </a:solidFill>
                <a:latin typeface="Roboto"/>
                <a:cs typeface="Roboto"/>
              </a:rPr>
              <a:t>is</a:t>
            </a:r>
            <a:r>
              <a:rPr sz="1600" spc="60" dirty="0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1600" spc="20" dirty="0">
                <a:solidFill>
                  <a:srgbClr val="13110E"/>
                </a:solidFill>
                <a:latin typeface="Roboto"/>
                <a:cs typeface="Roboto"/>
              </a:rPr>
              <a:t>our</a:t>
            </a:r>
            <a:r>
              <a:rPr sz="1600" spc="55" dirty="0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1600" spc="20" dirty="0">
                <a:solidFill>
                  <a:srgbClr val="13110E"/>
                </a:solidFill>
                <a:latin typeface="Roboto"/>
                <a:cs typeface="Roboto"/>
              </a:rPr>
              <a:t>plan</a:t>
            </a:r>
            <a:r>
              <a:rPr sz="1600" spc="60" dirty="0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1600" spc="15" dirty="0">
                <a:solidFill>
                  <a:srgbClr val="13110E"/>
                </a:solidFill>
                <a:latin typeface="Roboto"/>
                <a:cs typeface="Roboto"/>
              </a:rPr>
              <a:t>as</a:t>
            </a:r>
            <a:r>
              <a:rPr sz="1600" spc="60" dirty="0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1600" spc="15" dirty="0">
                <a:solidFill>
                  <a:srgbClr val="13110E"/>
                </a:solidFill>
                <a:latin typeface="Roboto"/>
                <a:cs typeface="Roboto"/>
              </a:rPr>
              <a:t>we</a:t>
            </a:r>
            <a:r>
              <a:rPr sz="1600" spc="55" dirty="0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1600" spc="20" dirty="0">
                <a:solidFill>
                  <a:srgbClr val="13110E"/>
                </a:solidFill>
                <a:latin typeface="Roboto"/>
                <a:cs typeface="Roboto"/>
              </a:rPr>
              <a:t>build</a:t>
            </a:r>
            <a:r>
              <a:rPr sz="1600" spc="60" dirty="0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1600" dirty="0">
                <a:solidFill>
                  <a:srgbClr val="13110E"/>
                </a:solidFill>
                <a:latin typeface="Roboto"/>
                <a:cs typeface="Roboto"/>
              </a:rPr>
              <a:t>a</a:t>
            </a:r>
            <a:r>
              <a:rPr sz="1600" spc="55" dirty="0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1600" spc="25" dirty="0">
                <a:solidFill>
                  <a:srgbClr val="13110E"/>
                </a:solidFill>
                <a:latin typeface="Roboto"/>
                <a:cs typeface="Roboto"/>
              </a:rPr>
              <a:t>product</a:t>
            </a:r>
            <a:r>
              <a:rPr sz="1600" spc="60" dirty="0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1600" spc="25" dirty="0">
                <a:solidFill>
                  <a:srgbClr val="13110E"/>
                </a:solidFill>
                <a:latin typeface="Roboto"/>
                <a:cs typeface="Roboto"/>
              </a:rPr>
              <a:t>accessible</a:t>
            </a:r>
            <a:r>
              <a:rPr sz="1600" spc="60" dirty="0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1600" spc="15" dirty="0">
                <a:solidFill>
                  <a:srgbClr val="13110E"/>
                </a:solidFill>
                <a:latin typeface="Roboto"/>
                <a:cs typeface="Roboto"/>
              </a:rPr>
              <a:t>on</a:t>
            </a:r>
            <a:r>
              <a:rPr sz="1600" spc="55" dirty="0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1600" spc="20" dirty="0">
                <a:solidFill>
                  <a:srgbClr val="13110E"/>
                </a:solidFill>
                <a:latin typeface="Roboto"/>
                <a:cs typeface="Roboto"/>
              </a:rPr>
              <a:t>all</a:t>
            </a:r>
            <a:r>
              <a:rPr sz="1600" spc="60" dirty="0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1600" spc="25" dirty="0">
                <a:solidFill>
                  <a:srgbClr val="13110E"/>
                </a:solidFill>
                <a:latin typeface="Roboto"/>
                <a:cs typeface="Roboto"/>
              </a:rPr>
              <a:t>devices.</a:t>
            </a:r>
            <a:endParaRPr sz="1600" dirty="0">
              <a:latin typeface="Roboto"/>
              <a:cs typeface="Roboto"/>
            </a:endParaRPr>
          </a:p>
        </p:txBody>
      </p:sp>
      <p:graphicFrame>
        <p:nvGraphicFramePr>
          <p:cNvPr id="9" name="Table 5">
            <a:extLst>
              <a:ext uri="{FF2B5EF4-FFF2-40B4-BE49-F238E27FC236}">
                <a16:creationId xmlns:a16="http://schemas.microsoft.com/office/drawing/2014/main" id="{0417751F-A99E-4E75-96B3-AD357B9FDD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7577117"/>
              </p:ext>
            </p:extLst>
          </p:nvPr>
        </p:nvGraphicFramePr>
        <p:xfrm>
          <a:off x="304800" y="1446220"/>
          <a:ext cx="17487900" cy="59399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16925">
                  <a:extLst>
                    <a:ext uri="{9D8B030D-6E8A-4147-A177-3AD203B41FA5}">
                      <a16:colId xmlns:a16="http://schemas.microsoft.com/office/drawing/2014/main" val="3073803767"/>
                    </a:ext>
                  </a:extLst>
                </a:gridCol>
                <a:gridCol w="2876797">
                  <a:extLst>
                    <a:ext uri="{9D8B030D-6E8A-4147-A177-3AD203B41FA5}">
                      <a16:colId xmlns:a16="http://schemas.microsoft.com/office/drawing/2014/main" val="3541427594"/>
                    </a:ext>
                  </a:extLst>
                </a:gridCol>
                <a:gridCol w="2044040">
                  <a:extLst>
                    <a:ext uri="{9D8B030D-6E8A-4147-A177-3AD203B41FA5}">
                      <a16:colId xmlns:a16="http://schemas.microsoft.com/office/drawing/2014/main" val="3829672187"/>
                    </a:ext>
                  </a:extLst>
                </a:gridCol>
                <a:gridCol w="2725387">
                  <a:extLst>
                    <a:ext uri="{9D8B030D-6E8A-4147-A177-3AD203B41FA5}">
                      <a16:colId xmlns:a16="http://schemas.microsoft.com/office/drawing/2014/main" val="1738128362"/>
                    </a:ext>
                  </a:extLst>
                </a:gridCol>
                <a:gridCol w="2573977">
                  <a:extLst>
                    <a:ext uri="{9D8B030D-6E8A-4147-A177-3AD203B41FA5}">
                      <a16:colId xmlns:a16="http://schemas.microsoft.com/office/drawing/2014/main" val="3636754008"/>
                    </a:ext>
                  </a:extLst>
                </a:gridCol>
                <a:gridCol w="2573977">
                  <a:extLst>
                    <a:ext uri="{9D8B030D-6E8A-4147-A177-3AD203B41FA5}">
                      <a16:colId xmlns:a16="http://schemas.microsoft.com/office/drawing/2014/main" val="733138899"/>
                    </a:ext>
                  </a:extLst>
                </a:gridCol>
                <a:gridCol w="2876797">
                  <a:extLst>
                    <a:ext uri="{9D8B030D-6E8A-4147-A177-3AD203B41FA5}">
                      <a16:colId xmlns:a16="http://schemas.microsoft.com/office/drawing/2014/main" val="3131453240"/>
                    </a:ext>
                  </a:extLst>
                </a:gridCol>
              </a:tblGrid>
              <a:tr h="1200269">
                <a:tc>
                  <a:txBody>
                    <a:bodyPr/>
                    <a:lstStyle/>
                    <a:p>
                      <a:pPr algn="ctr"/>
                      <a:r>
                        <a:rPr lang="en-US" sz="2500" dirty="0"/>
                        <a:t>Project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/>
                        <a:t>Substantial Completion Date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/>
                        <a:t>Project Budget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>
                          <a:solidFill>
                            <a:schemeClr val="bg1"/>
                          </a:solidFill>
                        </a:rPr>
                        <a:t>Maintenance Notes Projected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>
                          <a:solidFill>
                            <a:schemeClr val="bg1"/>
                          </a:solidFill>
                        </a:rPr>
                        <a:t>Revenue Bonds Proceeds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/>
                        <a:t>General Funds </a:t>
                      </a:r>
                    </a:p>
                    <a:p>
                      <a:pPr algn="ctr"/>
                      <a:r>
                        <a:rPr lang="en-US" sz="2500" dirty="0"/>
                        <a:t>Use of Fund Bal.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/>
                        <a:t>Interest Earnings Projection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9971003"/>
                  </a:ext>
                </a:extLst>
              </a:tr>
              <a:tr h="826852">
                <a:tc>
                  <a:txBody>
                    <a:bodyPr/>
                    <a:lstStyle/>
                    <a:p>
                      <a:r>
                        <a:rPr lang="en-US" sz="2500" dirty="0"/>
                        <a:t>Reagan Adm Bldg.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 dirty="0"/>
                        <a:t>Feb  9, 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 dirty="0"/>
                        <a:t>$8,365,500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 dirty="0"/>
                        <a:t>$ 8,365,500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/>
                        <a:t>N/A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/>
                        <a:t>N/A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5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93007"/>
                  </a:ext>
                </a:extLst>
              </a:tr>
              <a:tr h="826852">
                <a:tc>
                  <a:txBody>
                    <a:bodyPr/>
                    <a:lstStyle/>
                    <a:p>
                      <a:r>
                        <a:rPr lang="en-US" sz="2500" dirty="0"/>
                        <a:t>Adult Ed Building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 dirty="0"/>
                        <a:t>Oct 25, 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 dirty="0"/>
                        <a:t>$18,358,750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 dirty="0"/>
                        <a:t>$ 3,659,000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/>
                        <a:t>$12,728,598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/>
                        <a:t>$1,870,000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/>
                        <a:t>$101,153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9561082"/>
                  </a:ext>
                </a:extLst>
              </a:tr>
              <a:tr h="826852">
                <a:tc>
                  <a:txBody>
                    <a:bodyPr/>
                    <a:lstStyle/>
                    <a:p>
                      <a:r>
                        <a:rPr lang="en-US" sz="2500" dirty="0"/>
                        <a:t>HP East Middle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 dirty="0"/>
                        <a:t>Oct 25, 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 dirty="0"/>
                        <a:t>$7,916,645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 dirty="0"/>
                        <a:t>$ 1,089,500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/>
                        <a:t>$4,909,645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/>
                        <a:t>$1,870,000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/>
                        <a:t>$47,500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1999968"/>
                  </a:ext>
                </a:extLst>
              </a:tr>
              <a:tr h="826852">
                <a:tc>
                  <a:txBody>
                    <a:bodyPr/>
                    <a:lstStyle/>
                    <a:p>
                      <a:r>
                        <a:rPr lang="en-US" sz="2500" dirty="0"/>
                        <a:t>Ab East Campus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 dirty="0"/>
                        <a:t>Aug 16, 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 dirty="0"/>
                        <a:t>$17,805,875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 dirty="0"/>
                        <a:t>$ 2,759,000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/>
                        <a:t>$12,943,640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/>
                        <a:t>$2,000,000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/>
                        <a:t>103,235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52340"/>
                  </a:ext>
                </a:extLst>
              </a:tr>
              <a:tr h="453435">
                <a:tc>
                  <a:txBody>
                    <a:bodyPr/>
                    <a:lstStyle/>
                    <a:p>
                      <a:endParaRPr lang="en-US" sz="2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 dirty="0"/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 dirty="0"/>
                        <a:t>$52,446,770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500" dirty="0"/>
                        <a:t>$15,873,000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/>
                        <a:t>$30,581,882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/>
                        <a:t>$5,740,000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/>
                        <a:t>$251,888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7715876"/>
                  </a:ext>
                </a:extLst>
              </a:tr>
              <a:tr h="826852">
                <a:tc>
                  <a:txBody>
                    <a:bodyPr/>
                    <a:lstStyle/>
                    <a:p>
                      <a:endParaRPr lang="en-US" sz="2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 dirty="0"/>
                        <a:t>Closed on</a:t>
                      </a:r>
                    </a:p>
                    <a:p>
                      <a:r>
                        <a:rPr lang="en-US" sz="2500" dirty="0"/>
                        <a:t> 12-2-20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 dirty="0"/>
                        <a:t>Invested in pools.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5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2971767"/>
                  </a:ext>
                </a:extLst>
              </a:tr>
            </a:tbl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6EF8D78C-6E59-4A27-93EE-3AF2FD9EAD70}"/>
                  </a:ext>
                </a:extLst>
              </p14:cNvPr>
              <p14:cNvContentPartPr/>
              <p14:nvPr/>
            </p14:nvContentPartPr>
            <p14:xfrm>
              <a:off x="2254024" y="9920190"/>
              <a:ext cx="360" cy="36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6EF8D78C-6E59-4A27-93EE-3AF2FD9EAD70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200024" y="9812190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D7ED17AD-444C-4AA2-B0BA-11A777CAA750}"/>
                  </a:ext>
                </a:extLst>
              </p14:cNvPr>
              <p14:cNvContentPartPr/>
              <p14:nvPr/>
            </p14:nvContentPartPr>
            <p14:xfrm>
              <a:off x="2248264" y="9781230"/>
              <a:ext cx="1850400" cy="29088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D7ED17AD-444C-4AA2-B0BA-11A777CAA750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194264" y="9673230"/>
                <a:ext cx="1958040" cy="50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E85183E5-9056-4395-B9E2-461A918D5DAE}"/>
                  </a:ext>
                </a:extLst>
              </p14:cNvPr>
              <p14:cNvContentPartPr/>
              <p14:nvPr/>
            </p14:nvContentPartPr>
            <p14:xfrm>
              <a:off x="7965784" y="9970230"/>
              <a:ext cx="360" cy="36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E85183E5-9056-4395-B9E2-461A918D5DAE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911784" y="9862230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5B93C7A3-8888-48F9-B9BC-F83E81FF33F2}"/>
                  </a:ext>
                </a:extLst>
              </p14:cNvPr>
              <p14:cNvContentPartPr/>
              <p14:nvPr/>
            </p14:nvContentPartPr>
            <p14:xfrm>
              <a:off x="7876144" y="9794550"/>
              <a:ext cx="1873440" cy="28080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5B93C7A3-8888-48F9-B9BC-F83E81FF33F2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822144" y="9686550"/>
                <a:ext cx="1981080" cy="49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2B909844-B8CC-4B3F-84C1-62D9549D8C13}"/>
                  </a:ext>
                </a:extLst>
              </p14:cNvPr>
              <p14:cNvContentPartPr/>
              <p14:nvPr/>
            </p14:nvContentPartPr>
            <p14:xfrm>
              <a:off x="2367064" y="9981750"/>
              <a:ext cx="1271880" cy="8928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2B909844-B8CC-4B3F-84C1-62D9549D8C13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313064" y="9873750"/>
                <a:ext cx="1379520" cy="30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D4DDB878-DF26-43B5-9F5B-96C1DBFF7712}"/>
                  </a:ext>
                </a:extLst>
              </p14:cNvPr>
              <p14:cNvContentPartPr/>
              <p14:nvPr/>
            </p14:nvContentPartPr>
            <p14:xfrm>
              <a:off x="2404504" y="10031430"/>
              <a:ext cx="1607760" cy="5184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D4DDB878-DF26-43B5-9F5B-96C1DBFF7712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350504" y="9924175"/>
                <a:ext cx="1715400" cy="265993"/>
              </a:xfrm>
              <a:prstGeom prst="rect">
                <a:avLst/>
              </a:prstGeom>
            </p:spPr>
          </p:pic>
        </mc:Fallback>
      </mc:AlternateContent>
      <p:sp>
        <p:nvSpPr>
          <p:cNvPr id="23" name="TextBox 22">
            <a:extLst>
              <a:ext uri="{FF2B5EF4-FFF2-40B4-BE49-F238E27FC236}">
                <a16:creationId xmlns:a16="http://schemas.microsoft.com/office/drawing/2014/main" id="{20D8388B-A69A-439D-83AD-363B4FD4934D}"/>
              </a:ext>
            </a:extLst>
          </p:cNvPr>
          <p:cNvSpPr txBox="1"/>
          <p:nvPr/>
        </p:nvSpPr>
        <p:spPr>
          <a:xfrm>
            <a:off x="3229261" y="316410"/>
            <a:ext cx="146304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2020 Projected Capital Improvement Program</a:t>
            </a:r>
            <a:endParaRPr lang="en-US" sz="44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4" name="Slide Number Placeholder 4">
            <a:extLst>
              <a:ext uri="{FF2B5EF4-FFF2-40B4-BE49-F238E27FC236}">
                <a16:creationId xmlns:a16="http://schemas.microsoft.com/office/drawing/2014/main" id="{228F12BE-1981-43A7-8031-E7183408AD35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92599" y="9566910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rgbClr val="002060"/>
                </a:solidFill>
              </a:rPr>
              <a:t>35</a:t>
            </a:fld>
            <a:endParaRPr lang="en-US" sz="2800" b="1" dirty="0">
              <a:solidFill>
                <a:srgbClr val="00206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6532570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037" y="1"/>
            <a:ext cx="18288000" cy="10172700"/>
          </a:xfrm>
          <a:custGeom>
            <a:avLst/>
            <a:gdLst/>
            <a:ahLst/>
            <a:cxnLst/>
            <a:rect l="l" t="t" r="r" b="b"/>
            <a:pathLst>
              <a:path w="18288000" h="8870315">
                <a:moveTo>
                  <a:pt x="0" y="8870251"/>
                </a:moveTo>
                <a:lnTo>
                  <a:pt x="18287998" y="8870251"/>
                </a:lnTo>
                <a:lnTo>
                  <a:pt x="18287998" y="0"/>
                </a:lnTo>
                <a:lnTo>
                  <a:pt x="0" y="0"/>
                </a:lnTo>
                <a:lnTo>
                  <a:pt x="0" y="8870251"/>
                </a:lnTo>
                <a:close/>
              </a:path>
            </a:pathLst>
          </a:custGeom>
          <a:solidFill>
            <a:srgbClr val="F5F5F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7" name="object 27"/>
          <p:cNvSpPr/>
          <p:nvPr/>
        </p:nvSpPr>
        <p:spPr>
          <a:xfrm>
            <a:off x="9411" y="8870250"/>
            <a:ext cx="18278475" cy="1419225"/>
          </a:xfrm>
          <a:custGeom>
            <a:avLst/>
            <a:gdLst/>
            <a:ahLst/>
            <a:cxnLst/>
            <a:rect l="l" t="t" r="r" b="b"/>
            <a:pathLst>
              <a:path w="18278475" h="1419225">
                <a:moveTo>
                  <a:pt x="18278473" y="1419224"/>
                </a:moveTo>
                <a:lnTo>
                  <a:pt x="0" y="1419224"/>
                </a:lnTo>
                <a:lnTo>
                  <a:pt x="0" y="0"/>
                </a:lnTo>
                <a:lnTo>
                  <a:pt x="18278473" y="0"/>
                </a:lnTo>
                <a:lnTo>
                  <a:pt x="18278473" y="1419224"/>
                </a:lnTo>
                <a:close/>
              </a:path>
            </a:pathLst>
          </a:custGeom>
          <a:solidFill>
            <a:srgbClr val="025E3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86780D9-CE70-4358-8862-C809CB850FDA}"/>
              </a:ext>
            </a:extLst>
          </p:cNvPr>
          <p:cNvSpPr txBox="1"/>
          <p:nvPr/>
        </p:nvSpPr>
        <p:spPr>
          <a:xfrm>
            <a:off x="1923435" y="114300"/>
            <a:ext cx="14441130" cy="783193"/>
          </a:xfrm>
          <a:prstGeom prst="roundRect">
            <a:avLst/>
          </a:prstGeom>
          <a:ln w="57150"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Interim Financial Report (Unaudited)</a:t>
            </a:r>
          </a:p>
        </p:txBody>
      </p:sp>
      <p:sp>
        <p:nvSpPr>
          <p:cNvPr id="6" name="object 187">
            <a:extLst>
              <a:ext uri="{FF2B5EF4-FFF2-40B4-BE49-F238E27FC236}">
                <a16:creationId xmlns:a16="http://schemas.microsoft.com/office/drawing/2014/main" id="{68432409-01C8-4D86-AF74-5C991354163D}"/>
              </a:ext>
            </a:extLst>
          </p:cNvPr>
          <p:cNvSpPr txBox="1"/>
          <p:nvPr/>
        </p:nvSpPr>
        <p:spPr>
          <a:xfrm>
            <a:off x="0" y="1606547"/>
            <a:ext cx="18211800" cy="3565591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 marR="5080" algn="ctr">
              <a:lnSpc>
                <a:spcPct val="116100"/>
              </a:lnSpc>
              <a:spcBef>
                <a:spcPts val="100"/>
              </a:spcBef>
            </a:pPr>
            <a:r>
              <a:rPr lang="en-US" sz="4000" b="1" spc="25" dirty="0">
                <a:solidFill>
                  <a:srgbClr val="13110E"/>
                </a:solidFill>
                <a:cs typeface="Roboto"/>
              </a:rPr>
              <a:t>I certify that the foregoing information is true and accurate to the best of my knowledge.</a:t>
            </a:r>
          </a:p>
          <a:p>
            <a:pPr marL="12700" marR="5080" algn="ctr">
              <a:lnSpc>
                <a:spcPct val="116100"/>
              </a:lnSpc>
              <a:spcBef>
                <a:spcPts val="100"/>
              </a:spcBef>
            </a:pPr>
            <a:r>
              <a:rPr lang="en-US" sz="4000" b="1" spc="25" dirty="0">
                <a:solidFill>
                  <a:srgbClr val="13110E"/>
                </a:solidFill>
                <a:cs typeface="Roboto"/>
              </a:rPr>
              <a:t>/s/ Jesus J. Amezcua, RTSBA,CPA, Ph.D., CPFIM, Asst. Supt. for Business Support Services</a:t>
            </a:r>
          </a:p>
          <a:p>
            <a:pPr marL="12700" marR="5080" algn="ctr">
              <a:lnSpc>
                <a:spcPct val="116100"/>
              </a:lnSpc>
              <a:spcBef>
                <a:spcPts val="100"/>
              </a:spcBef>
            </a:pPr>
            <a:r>
              <a:rPr lang="en-US" sz="4000" b="1" spc="25" dirty="0">
                <a:solidFill>
                  <a:srgbClr val="13110E"/>
                </a:solidFill>
                <a:cs typeface="Roboto"/>
              </a:rPr>
              <a:t>/s/ Marcia Leiva, Chief Accounting Officer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AE7F591-E2A6-41E6-A092-16CBEDC545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2600" y="6591300"/>
            <a:ext cx="3087549" cy="1106649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1F8513E-279E-424E-8913-175AB139FF2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649200" y="6329898"/>
            <a:ext cx="4061766" cy="1106649"/>
          </a:xfrm>
          <a:prstGeom prst="rect">
            <a:avLst/>
          </a:prstGeom>
        </p:spPr>
      </p:pic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5DA93BD3-2C1D-4AA4-AFE4-69ABDB4D50F1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92599" y="9566910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dirty="0" smtClean="0">
                <a:solidFill>
                  <a:schemeClr val="bg2"/>
                </a:solidFill>
              </a:rPr>
              <a:t>36</a:t>
            </a:fld>
            <a:endParaRPr lang="en-US" sz="2800" b="1" dirty="0">
              <a:solidFill>
                <a:schemeClr val="bg2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83895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5">
            <a:extLst>
              <a:ext uri="{FF2B5EF4-FFF2-40B4-BE49-F238E27FC236}">
                <a16:creationId xmlns:a16="http://schemas.microsoft.com/office/drawing/2014/main" id="{E3415BF1-CE40-07C5-D403-84068760B9E8}"/>
              </a:ext>
            </a:extLst>
          </p:cNvPr>
          <p:cNvSpPr/>
          <p:nvPr/>
        </p:nvSpPr>
        <p:spPr>
          <a:xfrm>
            <a:off x="-9411" y="8857297"/>
            <a:ext cx="18278475" cy="1419225"/>
          </a:xfrm>
          <a:custGeom>
            <a:avLst/>
            <a:gdLst/>
            <a:ahLst/>
            <a:cxnLst/>
            <a:rect l="l" t="t" r="r" b="b"/>
            <a:pathLst>
              <a:path w="18278475" h="1419225">
                <a:moveTo>
                  <a:pt x="18278473" y="1419224"/>
                </a:moveTo>
                <a:lnTo>
                  <a:pt x="0" y="1419224"/>
                </a:lnTo>
                <a:lnTo>
                  <a:pt x="0" y="0"/>
                </a:lnTo>
                <a:lnTo>
                  <a:pt x="18278473" y="0"/>
                </a:lnTo>
                <a:lnTo>
                  <a:pt x="18278473" y="1419224"/>
                </a:lnTo>
                <a:close/>
              </a:path>
            </a:pathLst>
          </a:custGeom>
          <a:solidFill>
            <a:srgbClr val="025E3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2E37619-744F-9269-125E-645D2FB58026}"/>
              </a:ext>
            </a:extLst>
          </p:cNvPr>
          <p:cNvSpPr/>
          <p:nvPr/>
        </p:nvSpPr>
        <p:spPr>
          <a:xfrm>
            <a:off x="1036288" y="5067336"/>
            <a:ext cx="5638801" cy="4621128"/>
          </a:xfrm>
          <a:prstGeom prst="roundRect">
            <a:avLst/>
          </a:prstGeom>
          <a:solidFill>
            <a:schemeClr val="accent3">
              <a:lumMod val="20000"/>
              <a:lumOff val="80000"/>
              <a:alpha val="99000"/>
            </a:schemeClr>
          </a:solidFill>
          <a:ln>
            <a:solidFill>
              <a:srgbClr val="291F35"/>
            </a:solidFill>
          </a:ln>
          <a:effectLst>
            <a:softEdge rad="12700"/>
          </a:effectLst>
          <a:scene3d>
            <a:camera prst="orthographicFront"/>
            <a:lightRig rig="threePt" dir="t"/>
          </a:scene3d>
          <a:sp3d>
            <a:bevelT w="27305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object 2"/>
          <p:cNvSpPr txBox="1"/>
          <p:nvPr/>
        </p:nvSpPr>
        <p:spPr>
          <a:xfrm>
            <a:off x="-86257" y="2374564"/>
            <a:ext cx="8391926" cy="1995418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sz="3200" b="1" spc="60" dirty="0">
                <a:solidFill>
                  <a:srgbClr val="332440"/>
                </a:solidFill>
                <a:latin typeface="Roboto"/>
                <a:cs typeface="Roboto"/>
              </a:rPr>
              <a:t>INTERIM FINANCIAL REPORT </a:t>
            </a:r>
            <a:br>
              <a:rPr lang="en-US" sz="3200" b="1" spc="60" dirty="0">
                <a:solidFill>
                  <a:srgbClr val="332440"/>
                </a:solidFill>
                <a:latin typeface="Roboto"/>
                <a:cs typeface="Roboto"/>
              </a:rPr>
            </a:br>
            <a:r>
              <a:rPr lang="en-US" sz="3200" b="1" spc="60" dirty="0">
                <a:solidFill>
                  <a:srgbClr val="332440"/>
                </a:solidFill>
                <a:latin typeface="Roboto"/>
                <a:cs typeface="Roboto"/>
              </a:rPr>
              <a:t>(unaudited) </a:t>
            </a:r>
            <a:br>
              <a:rPr lang="en-US" sz="3200" b="1" spc="60" dirty="0">
                <a:solidFill>
                  <a:srgbClr val="332440"/>
                </a:solidFill>
                <a:latin typeface="Roboto"/>
                <a:cs typeface="Roboto"/>
              </a:rPr>
            </a:br>
            <a:r>
              <a:rPr lang="en-US" sz="3200" b="1" spc="60" dirty="0">
                <a:solidFill>
                  <a:srgbClr val="332440"/>
                </a:solidFill>
                <a:latin typeface="Roboto"/>
                <a:cs typeface="Roboto"/>
              </a:rPr>
              <a:t>GENERAL FUND</a:t>
            </a:r>
          </a:p>
          <a:p>
            <a:pPr marL="12700" algn="ctr">
              <a:spcBef>
                <a:spcPts val="100"/>
              </a:spcBef>
            </a:pPr>
            <a:r>
              <a:rPr lang="en-US" sz="3200" b="1" spc="60" dirty="0">
                <a:solidFill>
                  <a:srgbClr val="332440"/>
                </a:solidFill>
                <a:latin typeface="Roboto"/>
                <a:cs typeface="Roboto"/>
              </a:rPr>
              <a:t>Balance Sheet as of </a:t>
            </a:r>
            <a:r>
              <a:rPr lang="en-US" sz="3200" b="1" spc="60" dirty="0">
                <a:solidFill>
                  <a:srgbClr val="332440"/>
                </a:solidFill>
                <a:latin typeface="Roboto"/>
              </a:rPr>
              <a:t>November 30, 2023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8FA411D-855D-49DA-811F-63092727A9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640" y="197353"/>
            <a:ext cx="5166360" cy="1405965"/>
          </a:xfrm>
          <a:prstGeom prst="rect">
            <a:avLst/>
          </a:prstGeom>
          <a:solidFill>
            <a:schemeClr val="bg2"/>
          </a:solidFill>
        </p:spPr>
      </p:pic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D55A8FC9-83B9-4B62-9504-5A7D8E12C1F3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01159" y="9752474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chemeClr val="bg2"/>
                </a:solidFill>
              </a:rPr>
              <a:t>4</a:t>
            </a:fld>
            <a:endParaRPr lang="en-US" sz="2800" b="1" dirty="0">
              <a:solidFill>
                <a:schemeClr val="bg2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C7C7921-000B-4411-B6E8-5E583C1BE2AA}"/>
              </a:ext>
            </a:extLst>
          </p:cNvPr>
          <p:cNvSpPr txBox="1"/>
          <p:nvPr/>
        </p:nvSpPr>
        <p:spPr>
          <a:xfrm>
            <a:off x="1605240" y="5361963"/>
            <a:ext cx="4500895" cy="4031873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3600" u="sng" dirty="0">
                <a:solidFill>
                  <a:srgbClr val="332440"/>
                </a:solidFill>
              </a:rPr>
              <a:t>Total Assets</a:t>
            </a:r>
            <a:r>
              <a:rPr lang="en-US" sz="3600" dirty="0">
                <a:solidFill>
                  <a:srgbClr val="332440"/>
                </a:solidFill>
              </a:rPr>
              <a:t>:   </a:t>
            </a:r>
          </a:p>
          <a:p>
            <a:r>
              <a:rPr lang="en-US" sz="3200" b="1" dirty="0">
                <a:solidFill>
                  <a:srgbClr val="332440"/>
                </a:solidFill>
              </a:rPr>
              <a:t>		</a:t>
            </a:r>
            <a:r>
              <a:rPr lang="en-US" sz="3600" b="1" dirty="0">
                <a:solidFill>
                  <a:srgbClr val="332440"/>
                </a:solidFill>
              </a:rPr>
              <a:t>$ 25,641,257</a:t>
            </a:r>
          </a:p>
          <a:p>
            <a:endParaRPr lang="en-US" sz="2000" b="1" dirty="0">
              <a:solidFill>
                <a:srgbClr val="332440"/>
              </a:solidFill>
            </a:endParaRPr>
          </a:p>
          <a:p>
            <a:r>
              <a:rPr lang="en-US" sz="3600" u="sng" dirty="0">
                <a:solidFill>
                  <a:srgbClr val="332440"/>
                </a:solidFill>
              </a:rPr>
              <a:t>Total Liabilities</a:t>
            </a:r>
            <a:r>
              <a:rPr lang="en-US" sz="3600" dirty="0">
                <a:solidFill>
                  <a:srgbClr val="332440"/>
                </a:solidFill>
              </a:rPr>
              <a:t>:   </a:t>
            </a:r>
          </a:p>
          <a:p>
            <a:r>
              <a:rPr lang="en-US" sz="3600" b="1" dirty="0">
                <a:solidFill>
                  <a:srgbClr val="332440"/>
                </a:solidFill>
              </a:rPr>
              <a:t>		$ 2,631,845</a:t>
            </a:r>
          </a:p>
          <a:p>
            <a:endParaRPr lang="en-US" sz="2000" b="1" dirty="0">
              <a:solidFill>
                <a:srgbClr val="332440"/>
              </a:solidFill>
              <a:ea typeface="Calibri"/>
              <a:cs typeface="Calibri"/>
            </a:endParaRPr>
          </a:p>
          <a:p>
            <a:r>
              <a:rPr lang="en-US" sz="3600" u="sng" dirty="0">
                <a:solidFill>
                  <a:srgbClr val="332440"/>
                </a:solidFill>
              </a:rPr>
              <a:t>Total Fund Equity</a:t>
            </a:r>
            <a:r>
              <a:rPr lang="en-US" sz="3600" dirty="0">
                <a:solidFill>
                  <a:srgbClr val="332440"/>
                </a:solidFill>
              </a:rPr>
              <a:t>:</a:t>
            </a:r>
          </a:p>
          <a:p>
            <a:r>
              <a:rPr lang="en-US" sz="3200" b="1" dirty="0">
                <a:solidFill>
                  <a:srgbClr val="332440"/>
                </a:solidFill>
              </a:rPr>
              <a:t>		</a:t>
            </a:r>
            <a:r>
              <a:rPr lang="en-US" sz="3600" b="1" dirty="0">
                <a:solidFill>
                  <a:srgbClr val="332440"/>
                </a:solidFill>
              </a:rPr>
              <a:t>$ 22,482,880</a:t>
            </a:r>
            <a:endParaRPr lang="en-US" sz="3200" b="1" dirty="0">
              <a:solidFill>
                <a:srgbClr val="33244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DCD0933-67A1-F181-262F-E25ECD70E31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48620" y="221117"/>
            <a:ext cx="9244282" cy="9244282"/>
          </a:xfrm>
          <a:prstGeom prst="rect">
            <a:avLst/>
          </a:prstGeom>
          <a:ln w="63500" cap="rnd">
            <a:solidFill>
              <a:srgbClr val="332440"/>
            </a:solidFill>
          </a:ln>
        </p:spPr>
      </p:pic>
    </p:spTree>
    <p:custDataLst>
      <p:tags r:id="rId1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5">
            <a:extLst>
              <a:ext uri="{FF2B5EF4-FFF2-40B4-BE49-F238E27FC236}">
                <a16:creationId xmlns:a16="http://schemas.microsoft.com/office/drawing/2014/main" id="{4AFB13AD-BDB8-729F-E16E-E45094A164DA}"/>
              </a:ext>
            </a:extLst>
          </p:cNvPr>
          <p:cNvSpPr/>
          <p:nvPr/>
        </p:nvSpPr>
        <p:spPr>
          <a:xfrm>
            <a:off x="-9411" y="8857297"/>
            <a:ext cx="18278475" cy="1419225"/>
          </a:xfrm>
          <a:custGeom>
            <a:avLst/>
            <a:gdLst/>
            <a:ahLst/>
            <a:cxnLst/>
            <a:rect l="l" t="t" r="r" b="b"/>
            <a:pathLst>
              <a:path w="18278475" h="1419225">
                <a:moveTo>
                  <a:pt x="18278473" y="1419224"/>
                </a:moveTo>
                <a:lnTo>
                  <a:pt x="0" y="1419224"/>
                </a:lnTo>
                <a:lnTo>
                  <a:pt x="0" y="0"/>
                </a:lnTo>
                <a:lnTo>
                  <a:pt x="18278473" y="0"/>
                </a:lnTo>
                <a:lnTo>
                  <a:pt x="18278473" y="1419224"/>
                </a:lnTo>
                <a:close/>
              </a:path>
            </a:pathLst>
          </a:custGeom>
          <a:solidFill>
            <a:srgbClr val="025E3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514600" y="342900"/>
            <a:ext cx="12665657" cy="1490152"/>
          </a:xfrm>
          <a:prstGeom prst="rect">
            <a:avLst/>
          </a:prstGeom>
          <a:ln w="38100">
            <a:solidFill>
              <a:schemeClr val="bg2">
                <a:lumMod val="10000"/>
              </a:schemeClr>
            </a:solidFill>
          </a:ln>
        </p:spPr>
        <p:txBody>
          <a:bodyPr vert="horz" wrap="square" lIns="0" tIns="12700" rIns="0" bIns="0" rtlCol="0" anchor="t">
            <a:spAutoFit/>
          </a:bodyPr>
          <a:lstStyle/>
          <a:p>
            <a:pPr marL="12700" algn="ctr">
              <a:spcBef>
                <a:spcPts val="100"/>
              </a:spcBef>
            </a:pPr>
            <a:r>
              <a:rPr lang="en-US" sz="3200" b="1" spc="40" dirty="0">
                <a:solidFill>
                  <a:schemeClr val="bg2">
                    <a:lumMod val="10000"/>
                  </a:schemeClr>
                </a:solidFill>
                <a:latin typeface="Roboto"/>
                <a:cs typeface="Roboto"/>
              </a:rPr>
              <a:t>INTERIM FINANCIAL REPORT (unaudited)</a:t>
            </a:r>
            <a:br>
              <a:rPr lang="en-US" sz="3200" b="1" spc="40" dirty="0">
                <a:solidFill>
                  <a:schemeClr val="bg2">
                    <a:lumMod val="10000"/>
                  </a:schemeClr>
                </a:solidFill>
                <a:latin typeface="Roboto"/>
                <a:cs typeface="Roboto"/>
              </a:rPr>
            </a:br>
            <a:r>
              <a:rPr lang="en-US" sz="3200" b="1" spc="40" dirty="0">
                <a:solidFill>
                  <a:schemeClr val="bg2">
                    <a:lumMod val="10000"/>
                  </a:schemeClr>
                </a:solidFill>
                <a:latin typeface="Roboto"/>
                <a:cs typeface="Roboto"/>
              </a:rPr>
              <a:t>ASST. SUPERINTENDENT FOR BUSINESS SERVICES MESSAGE</a:t>
            </a:r>
            <a:br>
              <a:rPr lang="en-US" sz="3200" b="1" spc="40" dirty="0">
                <a:solidFill>
                  <a:schemeClr val="bg2">
                    <a:lumMod val="10000"/>
                  </a:schemeClr>
                </a:solidFill>
                <a:latin typeface="Roboto"/>
                <a:cs typeface="Roboto"/>
              </a:rPr>
            </a:br>
            <a:r>
              <a:rPr lang="en-US" sz="3200" b="1" spc="40" dirty="0">
                <a:solidFill>
                  <a:schemeClr val="bg2">
                    <a:lumMod val="10000"/>
                  </a:schemeClr>
                </a:solidFill>
              </a:rPr>
              <a:t>As of November 30, 2023</a:t>
            </a:r>
            <a:endParaRPr sz="3200" dirty="0">
              <a:solidFill>
                <a:schemeClr val="bg2">
                  <a:lumMod val="10000"/>
                </a:schemeClr>
              </a:solidFill>
              <a:latin typeface="Roboto"/>
              <a:cs typeface="Roboto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00099" y="2048731"/>
            <a:ext cx="16687802" cy="1517082"/>
          </a:xfrm>
          <a:prstGeom prst="rect">
            <a:avLst/>
          </a:prstGeom>
        </p:spPr>
        <p:txBody>
          <a:bodyPr vert="horz" wrap="square" lIns="0" tIns="107950" rIns="0" bIns="0" rtlCol="0" anchor="t">
            <a:spAutoFit/>
          </a:bodyPr>
          <a:lstStyle/>
          <a:p>
            <a:pPr marL="12700">
              <a:spcBef>
                <a:spcPts val="850"/>
              </a:spcBef>
            </a:pPr>
            <a:r>
              <a:rPr lang="en-US" sz="2800" b="1" spc="-5" dirty="0">
                <a:solidFill>
                  <a:schemeClr val="bg2">
                    <a:lumMod val="10000"/>
                  </a:schemeClr>
                </a:solidFill>
                <a:latin typeface="Roboto"/>
                <a:cs typeface="Roboto"/>
              </a:rPr>
              <a:t>The</a:t>
            </a:r>
            <a:r>
              <a:rPr lang="en-US" sz="2800" b="1" spc="-5" dirty="0">
                <a:solidFill>
                  <a:srgbClr val="002060"/>
                </a:solidFill>
                <a:latin typeface="Roboto"/>
                <a:cs typeface="Roboto"/>
              </a:rPr>
              <a:t> </a:t>
            </a:r>
            <a:r>
              <a:rPr lang="en-US" sz="2800" b="1" u="sng" spc="-5" dirty="0">
                <a:solidFill>
                  <a:srgbClr val="C13D40"/>
                </a:solidFill>
                <a:latin typeface="Roboto"/>
                <a:cs typeface="Roboto"/>
              </a:rPr>
              <a:t>ESTIMATED</a:t>
            </a:r>
            <a:r>
              <a:rPr lang="en-US" sz="2800" b="1" spc="-5" dirty="0">
                <a:solidFill>
                  <a:srgbClr val="002060"/>
                </a:solidFill>
                <a:latin typeface="Roboto"/>
                <a:cs typeface="Roboto"/>
              </a:rPr>
              <a:t> </a:t>
            </a:r>
            <a:r>
              <a:rPr lang="en-US" sz="2800" b="1" spc="-5" dirty="0">
                <a:solidFill>
                  <a:schemeClr val="bg2">
                    <a:lumMod val="10000"/>
                  </a:schemeClr>
                </a:solidFill>
                <a:latin typeface="Roboto"/>
                <a:cs typeface="Roboto"/>
              </a:rPr>
              <a:t>General Fund balance at 11/30/2023 is $22,482,880 after current appropriations. </a:t>
            </a:r>
          </a:p>
          <a:p>
            <a:pPr marL="12700">
              <a:lnSpc>
                <a:spcPct val="100000"/>
              </a:lnSpc>
              <a:spcBef>
                <a:spcPts val="850"/>
              </a:spcBef>
            </a:pPr>
            <a:r>
              <a:rPr lang="en-US" sz="2800" b="1" spc="-5" dirty="0">
                <a:solidFill>
                  <a:schemeClr val="bg2">
                    <a:lumMod val="10000"/>
                  </a:schemeClr>
                </a:solidFill>
                <a:latin typeface="Roboto"/>
                <a:cs typeface="Roboto"/>
              </a:rPr>
              <a:t>As year end adjustments are completed, a budget amendment will be submitted to the board for items assigned, restricted and committed that will roll forward into FY 2024.</a:t>
            </a:r>
            <a:endParaRPr lang="en-US" sz="2800" b="1" spc="-5" dirty="0">
              <a:solidFill>
                <a:schemeClr val="bg2">
                  <a:lumMod val="10000"/>
                </a:schemeClr>
              </a:solidFill>
              <a:latin typeface="Roboto"/>
              <a:ea typeface="Roboto"/>
              <a:cs typeface="Roboto"/>
            </a:endParaRPr>
          </a:p>
        </p:txBody>
      </p:sp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B213969A-F338-4D6F-A3CB-F43F14B7C6AF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92599" y="9566910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chemeClr val="bg2"/>
                </a:solidFill>
              </a:rPr>
              <a:t>5</a:t>
            </a:fld>
            <a:endParaRPr lang="en-US" sz="2800" b="1" dirty="0">
              <a:solidFill>
                <a:schemeClr val="bg2"/>
              </a:solidFill>
            </a:endParaRP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D0BE34D7-A046-4A46-B318-21AA1D405C98}"/>
              </a:ext>
            </a:extLst>
          </p:cNvPr>
          <p:cNvSpPr/>
          <p:nvPr/>
        </p:nvSpPr>
        <p:spPr>
          <a:xfrm rot="10800000">
            <a:off x="16298901" y="8238269"/>
            <a:ext cx="974143" cy="762000"/>
          </a:xfrm>
          <a:prstGeom prst="rightArrow">
            <a:avLst>
              <a:gd name="adj1" fmla="val 50000"/>
              <a:gd name="adj2" fmla="val 60286"/>
            </a:avLst>
          </a:prstGeom>
          <a:solidFill>
            <a:srgbClr val="C13D40"/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EBA6D94-3C44-04E3-6EB2-2E58D918105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13461" y="3625603"/>
            <a:ext cx="15070064" cy="5231693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3A253E47-9E15-275F-95EC-0E24F4579BCB}"/>
              </a:ext>
            </a:extLst>
          </p:cNvPr>
          <p:cNvSpPr/>
          <p:nvPr/>
        </p:nvSpPr>
        <p:spPr>
          <a:xfrm>
            <a:off x="2283927" y="8163018"/>
            <a:ext cx="14136624" cy="1580831"/>
          </a:xfrm>
          <a:prstGeom prst="roundRect">
            <a:avLst/>
          </a:prstGeom>
          <a:solidFill>
            <a:srgbClr val="025E32">
              <a:alpha val="99000"/>
            </a:srgbClr>
          </a:solidFill>
          <a:ln>
            <a:solidFill>
              <a:srgbClr val="291F35"/>
            </a:solidFill>
          </a:ln>
          <a:effectLst>
            <a:softEdge rad="12700"/>
          </a:effectLst>
          <a:scene3d>
            <a:camera prst="orthographicFront"/>
            <a:lightRig rig="threePt" dir="t"/>
          </a:scene3d>
          <a:sp3d>
            <a:bevelT w="27305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8B5DF305-A299-ED63-A080-1367FB43089A}"/>
              </a:ext>
            </a:extLst>
          </p:cNvPr>
          <p:cNvSpPr/>
          <p:nvPr/>
        </p:nvSpPr>
        <p:spPr>
          <a:xfrm>
            <a:off x="2282060" y="6471757"/>
            <a:ext cx="14140359" cy="1580831"/>
          </a:xfrm>
          <a:prstGeom prst="roundRect">
            <a:avLst/>
          </a:prstGeom>
          <a:solidFill>
            <a:srgbClr val="025E32">
              <a:alpha val="99000"/>
            </a:srgbClr>
          </a:solidFill>
          <a:ln>
            <a:solidFill>
              <a:srgbClr val="291F35"/>
            </a:solidFill>
          </a:ln>
          <a:effectLst>
            <a:softEdge rad="12700"/>
          </a:effectLst>
          <a:scene3d>
            <a:camera prst="orthographicFront"/>
            <a:lightRig rig="threePt" dir="t"/>
          </a:scene3d>
          <a:sp3d>
            <a:bevelT w="27305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3E8B7B3D-4A37-6FBF-5C40-B59EA2E4E679}"/>
              </a:ext>
            </a:extLst>
          </p:cNvPr>
          <p:cNvSpPr/>
          <p:nvPr/>
        </p:nvSpPr>
        <p:spPr>
          <a:xfrm>
            <a:off x="2282059" y="4780495"/>
            <a:ext cx="14140360" cy="1580831"/>
          </a:xfrm>
          <a:prstGeom prst="roundRect">
            <a:avLst/>
          </a:prstGeom>
          <a:solidFill>
            <a:srgbClr val="025E32">
              <a:alpha val="99000"/>
            </a:srgbClr>
          </a:solidFill>
          <a:ln>
            <a:solidFill>
              <a:srgbClr val="291F35"/>
            </a:solidFill>
          </a:ln>
          <a:effectLst>
            <a:softEdge rad="12700"/>
          </a:effectLst>
          <a:scene3d>
            <a:camera prst="orthographicFront"/>
            <a:lightRig rig="threePt" dir="t"/>
          </a:scene3d>
          <a:sp3d>
            <a:bevelT w="27305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50DF940B-53DB-31D9-1D1D-F7D5865B9EE9}"/>
              </a:ext>
            </a:extLst>
          </p:cNvPr>
          <p:cNvSpPr/>
          <p:nvPr/>
        </p:nvSpPr>
        <p:spPr>
          <a:xfrm>
            <a:off x="2282060" y="3089233"/>
            <a:ext cx="14140359" cy="1580831"/>
          </a:xfrm>
          <a:prstGeom prst="roundRect">
            <a:avLst/>
          </a:prstGeom>
          <a:solidFill>
            <a:srgbClr val="025E32">
              <a:alpha val="99000"/>
            </a:srgbClr>
          </a:solidFill>
          <a:ln>
            <a:solidFill>
              <a:srgbClr val="291F35"/>
            </a:solidFill>
          </a:ln>
          <a:effectLst>
            <a:softEdge rad="12700"/>
          </a:effectLst>
          <a:scene3d>
            <a:camera prst="orthographicFront"/>
            <a:lightRig rig="threePt" dir="t"/>
          </a:scene3d>
          <a:sp3d>
            <a:bevelT w="27305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327CDBF2-67C1-EE21-81C1-457A185AA797}"/>
              </a:ext>
            </a:extLst>
          </p:cNvPr>
          <p:cNvSpPr/>
          <p:nvPr/>
        </p:nvSpPr>
        <p:spPr>
          <a:xfrm>
            <a:off x="2560318" y="8370074"/>
            <a:ext cx="13631687" cy="1196836"/>
          </a:xfrm>
          <a:prstGeom prst="roundRect">
            <a:avLst/>
          </a:prstGeom>
          <a:solidFill>
            <a:schemeClr val="accent3">
              <a:lumMod val="20000"/>
              <a:lumOff val="80000"/>
              <a:alpha val="99000"/>
            </a:schemeClr>
          </a:solidFill>
          <a:ln>
            <a:solidFill>
              <a:srgbClr val="291F35"/>
            </a:solidFill>
          </a:ln>
          <a:effectLst>
            <a:softEdge rad="12700"/>
          </a:effectLst>
          <a:scene3d>
            <a:camera prst="orthographicFront"/>
            <a:lightRig rig="threePt" dir="t"/>
          </a:scene3d>
          <a:sp3d>
            <a:bevelT w="27305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34600049-5107-2954-EE90-11E4597E057B}"/>
              </a:ext>
            </a:extLst>
          </p:cNvPr>
          <p:cNvSpPr/>
          <p:nvPr/>
        </p:nvSpPr>
        <p:spPr>
          <a:xfrm>
            <a:off x="2560319" y="6652079"/>
            <a:ext cx="13631687" cy="1196836"/>
          </a:xfrm>
          <a:prstGeom prst="roundRect">
            <a:avLst/>
          </a:prstGeom>
          <a:solidFill>
            <a:schemeClr val="accent3">
              <a:lumMod val="20000"/>
              <a:lumOff val="80000"/>
              <a:alpha val="99000"/>
            </a:schemeClr>
          </a:solidFill>
          <a:ln>
            <a:solidFill>
              <a:srgbClr val="291F35"/>
            </a:solidFill>
          </a:ln>
          <a:effectLst>
            <a:softEdge rad="12700"/>
          </a:effectLst>
          <a:scene3d>
            <a:camera prst="orthographicFront"/>
            <a:lightRig rig="threePt" dir="t"/>
          </a:scene3d>
          <a:sp3d>
            <a:bevelT w="27305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32BAE0C9-C3B3-C6D1-8A2F-B120F0B91EEF}"/>
              </a:ext>
            </a:extLst>
          </p:cNvPr>
          <p:cNvSpPr/>
          <p:nvPr/>
        </p:nvSpPr>
        <p:spPr>
          <a:xfrm>
            <a:off x="2560318" y="4985721"/>
            <a:ext cx="13631688" cy="1198301"/>
          </a:xfrm>
          <a:prstGeom prst="roundRect">
            <a:avLst/>
          </a:prstGeom>
          <a:solidFill>
            <a:schemeClr val="accent3">
              <a:lumMod val="20000"/>
              <a:lumOff val="80000"/>
              <a:alpha val="99000"/>
            </a:schemeClr>
          </a:solidFill>
          <a:ln>
            <a:solidFill>
              <a:srgbClr val="291F35"/>
            </a:solidFill>
          </a:ln>
          <a:effectLst>
            <a:softEdge rad="12700"/>
          </a:effectLst>
          <a:scene3d>
            <a:camera prst="orthographicFront"/>
            <a:lightRig rig="threePt" dir="t"/>
          </a:scene3d>
          <a:sp3d>
            <a:bevelT w="27305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4E9ED8E-EB55-B863-B151-EAB914844897}"/>
              </a:ext>
            </a:extLst>
          </p:cNvPr>
          <p:cNvSpPr/>
          <p:nvPr/>
        </p:nvSpPr>
        <p:spPr>
          <a:xfrm>
            <a:off x="2560319" y="3287203"/>
            <a:ext cx="13631687" cy="1230461"/>
          </a:xfrm>
          <a:prstGeom prst="roundRect">
            <a:avLst/>
          </a:prstGeom>
          <a:solidFill>
            <a:schemeClr val="accent3">
              <a:lumMod val="20000"/>
              <a:lumOff val="80000"/>
              <a:alpha val="99000"/>
            </a:schemeClr>
          </a:solidFill>
          <a:ln>
            <a:solidFill>
              <a:srgbClr val="291F35"/>
            </a:solidFill>
          </a:ln>
          <a:effectLst>
            <a:softEdge rad="12700"/>
          </a:effectLst>
          <a:scene3d>
            <a:camera prst="orthographicFront"/>
            <a:lightRig rig="threePt" dir="t"/>
          </a:scene3d>
          <a:sp3d>
            <a:bevelT w="27305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4" name="object 4"/>
          <p:cNvSpPr/>
          <p:nvPr/>
        </p:nvSpPr>
        <p:spPr>
          <a:xfrm>
            <a:off x="3070518" y="3592712"/>
            <a:ext cx="581025" cy="581025"/>
          </a:xfrm>
          <a:custGeom>
            <a:avLst/>
            <a:gdLst/>
            <a:ahLst/>
            <a:cxnLst/>
            <a:rect l="l" t="t" r="r" b="b"/>
            <a:pathLst>
              <a:path w="581025" h="581025">
                <a:moveTo>
                  <a:pt x="581024" y="290512"/>
                </a:moveTo>
                <a:lnTo>
                  <a:pt x="577880" y="333139"/>
                </a:lnTo>
                <a:lnTo>
                  <a:pt x="568515" y="374843"/>
                </a:lnTo>
                <a:lnTo>
                  <a:pt x="553132" y="414722"/>
                </a:lnTo>
                <a:lnTo>
                  <a:pt x="532064" y="451912"/>
                </a:lnTo>
                <a:lnTo>
                  <a:pt x="505768" y="485608"/>
                </a:lnTo>
                <a:lnTo>
                  <a:pt x="474811" y="515081"/>
                </a:lnTo>
                <a:lnTo>
                  <a:pt x="439865" y="539693"/>
                </a:lnTo>
                <a:lnTo>
                  <a:pt x="401686" y="558911"/>
                </a:lnTo>
                <a:lnTo>
                  <a:pt x="361101" y="572318"/>
                </a:lnTo>
                <a:lnTo>
                  <a:pt x="318987" y="579626"/>
                </a:lnTo>
                <a:lnTo>
                  <a:pt x="290512" y="581024"/>
                </a:lnTo>
                <a:lnTo>
                  <a:pt x="283380" y="580937"/>
                </a:lnTo>
                <a:lnTo>
                  <a:pt x="240847" y="576748"/>
                </a:lnTo>
                <a:lnTo>
                  <a:pt x="199381" y="566361"/>
                </a:lnTo>
                <a:lnTo>
                  <a:pt x="159896" y="550006"/>
                </a:lnTo>
                <a:lnTo>
                  <a:pt x="123231" y="528029"/>
                </a:lnTo>
                <a:lnTo>
                  <a:pt x="90193" y="500916"/>
                </a:lnTo>
                <a:lnTo>
                  <a:pt x="61486" y="469243"/>
                </a:lnTo>
                <a:lnTo>
                  <a:pt x="37742" y="433707"/>
                </a:lnTo>
                <a:lnTo>
                  <a:pt x="19465" y="395064"/>
                </a:lnTo>
                <a:lnTo>
                  <a:pt x="7059" y="354166"/>
                </a:lnTo>
                <a:lnTo>
                  <a:pt x="786" y="311881"/>
                </a:lnTo>
                <a:lnTo>
                  <a:pt x="0" y="290512"/>
                </a:lnTo>
                <a:lnTo>
                  <a:pt x="87" y="283380"/>
                </a:lnTo>
                <a:lnTo>
                  <a:pt x="4276" y="240848"/>
                </a:lnTo>
                <a:lnTo>
                  <a:pt x="14663" y="199381"/>
                </a:lnTo>
                <a:lnTo>
                  <a:pt x="31018" y="159896"/>
                </a:lnTo>
                <a:lnTo>
                  <a:pt x="52995" y="123231"/>
                </a:lnTo>
                <a:lnTo>
                  <a:pt x="80108" y="90193"/>
                </a:lnTo>
                <a:lnTo>
                  <a:pt x="111781" y="61486"/>
                </a:lnTo>
                <a:lnTo>
                  <a:pt x="147317" y="37742"/>
                </a:lnTo>
                <a:lnTo>
                  <a:pt x="185960" y="19465"/>
                </a:lnTo>
                <a:lnTo>
                  <a:pt x="226858" y="7059"/>
                </a:lnTo>
                <a:lnTo>
                  <a:pt x="269143" y="786"/>
                </a:lnTo>
                <a:lnTo>
                  <a:pt x="290512" y="0"/>
                </a:lnTo>
                <a:lnTo>
                  <a:pt x="297644" y="87"/>
                </a:lnTo>
                <a:lnTo>
                  <a:pt x="340176" y="4276"/>
                </a:lnTo>
                <a:lnTo>
                  <a:pt x="381642" y="14663"/>
                </a:lnTo>
                <a:lnTo>
                  <a:pt x="421128" y="31018"/>
                </a:lnTo>
                <a:lnTo>
                  <a:pt x="457793" y="52995"/>
                </a:lnTo>
                <a:lnTo>
                  <a:pt x="490831" y="80108"/>
                </a:lnTo>
                <a:lnTo>
                  <a:pt x="519538" y="111781"/>
                </a:lnTo>
                <a:lnTo>
                  <a:pt x="543282" y="147317"/>
                </a:lnTo>
                <a:lnTo>
                  <a:pt x="561559" y="185960"/>
                </a:lnTo>
                <a:lnTo>
                  <a:pt x="573965" y="226858"/>
                </a:lnTo>
                <a:lnTo>
                  <a:pt x="580238" y="269143"/>
                </a:lnTo>
                <a:lnTo>
                  <a:pt x="581024" y="290512"/>
                </a:lnTo>
                <a:close/>
              </a:path>
            </a:pathLst>
          </a:custGeom>
          <a:solidFill>
            <a:srgbClr val="332440"/>
          </a:solidFill>
          <a:ln>
            <a:solidFill>
              <a:schemeClr val="bg2">
                <a:lumMod val="10000"/>
              </a:schemeClr>
            </a:solidFill>
          </a:ln>
        </p:spPr>
        <p:txBody>
          <a:bodyPr wrap="square" lIns="0" tIns="0" rIns="0" bIns="0" rtlCol="0"/>
          <a:lstStyle/>
          <a:p>
            <a:endParaRPr dirty="0">
              <a:solidFill>
                <a:srgbClr val="025E32"/>
              </a:solidFill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2289344" y="377416"/>
            <a:ext cx="13709312" cy="2505814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 algn="ctr">
              <a:spcBef>
                <a:spcPts val="100"/>
              </a:spcBef>
            </a:pPr>
            <a:r>
              <a:rPr lang="en-US" sz="5400" spc="-50" dirty="0">
                <a:solidFill>
                  <a:srgbClr val="332440"/>
                </a:solidFill>
              </a:rPr>
              <a:t>INTERIM FINANCIAL REPORT (unaudited)</a:t>
            </a:r>
            <a:br>
              <a:rPr lang="en-US" sz="5400" spc="-50" dirty="0">
                <a:solidFill>
                  <a:srgbClr val="332440"/>
                </a:solidFill>
              </a:rPr>
            </a:br>
            <a:r>
              <a:rPr lang="en-US" sz="5400" spc="-50" dirty="0">
                <a:solidFill>
                  <a:srgbClr val="332440"/>
                </a:solidFill>
              </a:rPr>
              <a:t>As of November 30, 2023</a:t>
            </a:r>
            <a:br>
              <a:rPr lang="en-US" sz="5400" spc="-5" dirty="0">
                <a:solidFill>
                  <a:srgbClr val="332440"/>
                </a:solidFill>
              </a:rPr>
            </a:br>
            <a:br>
              <a:rPr lang="en-US" sz="900" spc="-5" dirty="0">
                <a:solidFill>
                  <a:srgbClr val="332440"/>
                </a:solidFill>
                <a:latin typeface="Roboto"/>
                <a:cs typeface="Roboto"/>
              </a:rPr>
            </a:br>
            <a:r>
              <a:rPr lang="en-US" sz="4500" b="1" spc="-5" dirty="0">
                <a:solidFill>
                  <a:srgbClr val="332440"/>
                </a:solidFill>
                <a:latin typeface="Roboto"/>
              </a:rPr>
              <a:t>Financial Ratios</a:t>
            </a:r>
            <a:endParaRPr lang="en-US" sz="4500" dirty="0">
              <a:solidFill>
                <a:srgbClr val="332440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A22DA89-DCC0-4251-A2D9-AA2F4792002A}"/>
              </a:ext>
            </a:extLst>
          </p:cNvPr>
          <p:cNvSpPr txBox="1"/>
          <p:nvPr/>
        </p:nvSpPr>
        <p:spPr>
          <a:xfrm>
            <a:off x="3833298" y="8561018"/>
            <a:ext cx="12213919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58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35" normalizeH="0" baseline="0" noProof="0" dirty="0">
                <a:ln>
                  <a:noFill/>
                </a:ln>
                <a:solidFill>
                  <a:srgbClr val="332440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Level Four </a:t>
            </a:r>
            <a:r>
              <a:rPr lang="en-US" sz="3600" dirty="0">
                <a:solidFill>
                  <a:srgbClr val="332440"/>
                </a:solidFill>
                <a:latin typeface="Roboto"/>
                <a:cs typeface="Roboto"/>
              </a:rPr>
              <a:t>- 	 </a:t>
            </a:r>
            <a:r>
              <a:rPr kumimoji="0" lang="en-US" sz="4500" b="1" i="0" u="none" strike="noStrike" kern="1200" cap="none" spc="-5" normalizeH="0" baseline="0" noProof="0" dirty="0">
                <a:ln>
                  <a:noFill/>
                </a:ln>
                <a:solidFill>
                  <a:srgbClr val="332440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Indicators of Revenue Growth</a:t>
            </a:r>
            <a:endParaRPr kumimoji="0" lang="en-US" sz="4500" b="0" i="0" u="none" strike="noStrike" kern="1200" cap="none" spc="0" normalizeH="0" baseline="0" noProof="0" dirty="0">
              <a:ln>
                <a:noFill/>
              </a:ln>
              <a:solidFill>
                <a:srgbClr val="332440"/>
              </a:solidFill>
              <a:effectLst/>
              <a:uLnTx/>
              <a:uFillTx/>
              <a:latin typeface="Roboto"/>
              <a:ea typeface="+mn-ea"/>
              <a:cs typeface="Roboto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BC215AA-E20B-4ADA-AD09-75D0ECA596C2}"/>
              </a:ext>
            </a:extLst>
          </p:cNvPr>
          <p:cNvSpPr txBox="1"/>
          <p:nvPr/>
        </p:nvSpPr>
        <p:spPr>
          <a:xfrm>
            <a:off x="3848418" y="6903570"/>
            <a:ext cx="12343588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58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35" normalizeH="0" baseline="0" noProof="0" dirty="0">
                <a:ln>
                  <a:noFill/>
                </a:ln>
                <a:solidFill>
                  <a:srgbClr val="332440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Level Three </a:t>
            </a:r>
            <a:r>
              <a:rPr lang="en-US" sz="3600" dirty="0">
                <a:solidFill>
                  <a:srgbClr val="332440"/>
                </a:solidFill>
                <a:latin typeface="Roboto"/>
                <a:cs typeface="Roboto"/>
              </a:rPr>
              <a:t>-  </a:t>
            </a:r>
            <a:r>
              <a:rPr kumimoji="0" lang="en-US" sz="4500" b="1" i="0" u="none" strike="noStrike" kern="1200" cap="none" spc="-5" normalizeH="0" baseline="0" noProof="0" dirty="0">
                <a:ln>
                  <a:noFill/>
                </a:ln>
                <a:solidFill>
                  <a:srgbClr val="332440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Indicators of Efficiency</a:t>
            </a:r>
            <a:endParaRPr kumimoji="0" lang="en-US" sz="4500" b="0" i="0" u="none" strike="noStrike" kern="1200" cap="none" spc="0" normalizeH="0" baseline="0" noProof="0" dirty="0">
              <a:ln>
                <a:noFill/>
              </a:ln>
              <a:solidFill>
                <a:srgbClr val="332440"/>
              </a:solidFill>
              <a:effectLst/>
              <a:uLnTx/>
              <a:uFillTx/>
              <a:latin typeface="Roboto"/>
              <a:ea typeface="+mn-ea"/>
              <a:cs typeface="Roboto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9EF7441-4B0D-4BE2-8CEC-4AF8DF8C1634}"/>
              </a:ext>
            </a:extLst>
          </p:cNvPr>
          <p:cNvSpPr txBox="1"/>
          <p:nvPr/>
        </p:nvSpPr>
        <p:spPr>
          <a:xfrm>
            <a:off x="3920811" y="5181979"/>
            <a:ext cx="11312947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58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35" normalizeH="0" baseline="0" noProof="0" dirty="0">
                <a:ln>
                  <a:noFill/>
                </a:ln>
                <a:solidFill>
                  <a:srgbClr val="332440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Level </a:t>
            </a:r>
            <a:r>
              <a:rPr lang="en-US" sz="3600" spc="35" dirty="0">
                <a:solidFill>
                  <a:srgbClr val="332440"/>
                </a:solidFill>
                <a:latin typeface="Roboto"/>
                <a:cs typeface="Roboto"/>
              </a:rPr>
              <a:t>Two </a:t>
            </a:r>
            <a:r>
              <a:rPr lang="en-US" sz="3600" dirty="0">
                <a:solidFill>
                  <a:srgbClr val="332440"/>
                </a:solidFill>
                <a:latin typeface="Roboto"/>
                <a:cs typeface="Roboto"/>
              </a:rPr>
              <a:t>- 	 </a:t>
            </a:r>
            <a:r>
              <a:rPr kumimoji="0" lang="en-US" sz="4500" b="1" i="0" u="none" strike="noStrike" kern="1200" cap="none" spc="-5" normalizeH="0" baseline="0" noProof="0" dirty="0">
                <a:ln>
                  <a:noFill/>
                </a:ln>
                <a:solidFill>
                  <a:srgbClr val="332440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Indicator of Efficient </a:t>
            </a:r>
            <a:r>
              <a:rPr lang="en-US" sz="4500" b="1" spc="-5" dirty="0">
                <a:solidFill>
                  <a:srgbClr val="332440"/>
                </a:solidFill>
                <a:latin typeface="Roboto"/>
                <a:cs typeface="Roboto"/>
              </a:rPr>
              <a:t>Le</a:t>
            </a:r>
            <a:r>
              <a:rPr kumimoji="0" lang="en-US" sz="4500" b="1" i="0" u="none" strike="noStrike" kern="1200" cap="none" spc="-5" normalizeH="0" baseline="0" noProof="0" dirty="0">
                <a:ln>
                  <a:noFill/>
                </a:ln>
                <a:solidFill>
                  <a:srgbClr val="332440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verage</a:t>
            </a:r>
            <a:endParaRPr kumimoji="0" lang="en-US" sz="4500" b="0" i="0" u="none" strike="noStrike" kern="1200" cap="none" spc="0" normalizeH="0" baseline="0" noProof="0" dirty="0">
              <a:ln>
                <a:noFill/>
              </a:ln>
              <a:solidFill>
                <a:srgbClr val="332440"/>
              </a:solidFill>
              <a:effectLst/>
              <a:uLnTx/>
              <a:uFillTx/>
              <a:latin typeface="Roboto"/>
              <a:ea typeface="+mn-ea"/>
              <a:cs typeface="Roboto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054242" y="5288239"/>
            <a:ext cx="581025" cy="581025"/>
          </a:xfrm>
          <a:custGeom>
            <a:avLst/>
            <a:gdLst/>
            <a:ahLst/>
            <a:cxnLst/>
            <a:rect l="l" t="t" r="r" b="b"/>
            <a:pathLst>
              <a:path w="581025" h="581025">
                <a:moveTo>
                  <a:pt x="581024" y="290512"/>
                </a:moveTo>
                <a:lnTo>
                  <a:pt x="577880" y="333139"/>
                </a:lnTo>
                <a:lnTo>
                  <a:pt x="568515" y="374843"/>
                </a:lnTo>
                <a:lnTo>
                  <a:pt x="553132" y="414722"/>
                </a:lnTo>
                <a:lnTo>
                  <a:pt x="532064" y="451912"/>
                </a:lnTo>
                <a:lnTo>
                  <a:pt x="505768" y="485608"/>
                </a:lnTo>
                <a:lnTo>
                  <a:pt x="474811" y="515081"/>
                </a:lnTo>
                <a:lnTo>
                  <a:pt x="439865" y="539693"/>
                </a:lnTo>
                <a:lnTo>
                  <a:pt x="401686" y="558911"/>
                </a:lnTo>
                <a:lnTo>
                  <a:pt x="361101" y="572318"/>
                </a:lnTo>
                <a:lnTo>
                  <a:pt x="318987" y="579626"/>
                </a:lnTo>
                <a:lnTo>
                  <a:pt x="290512" y="581024"/>
                </a:lnTo>
                <a:lnTo>
                  <a:pt x="283380" y="580937"/>
                </a:lnTo>
                <a:lnTo>
                  <a:pt x="240847" y="576748"/>
                </a:lnTo>
                <a:lnTo>
                  <a:pt x="199381" y="566361"/>
                </a:lnTo>
                <a:lnTo>
                  <a:pt x="159896" y="550006"/>
                </a:lnTo>
                <a:lnTo>
                  <a:pt x="123231" y="528029"/>
                </a:lnTo>
                <a:lnTo>
                  <a:pt x="90193" y="500916"/>
                </a:lnTo>
                <a:lnTo>
                  <a:pt x="61486" y="469243"/>
                </a:lnTo>
                <a:lnTo>
                  <a:pt x="37742" y="433707"/>
                </a:lnTo>
                <a:lnTo>
                  <a:pt x="19465" y="395064"/>
                </a:lnTo>
                <a:lnTo>
                  <a:pt x="7059" y="354166"/>
                </a:lnTo>
                <a:lnTo>
                  <a:pt x="786" y="311881"/>
                </a:lnTo>
                <a:lnTo>
                  <a:pt x="0" y="290512"/>
                </a:lnTo>
                <a:lnTo>
                  <a:pt x="87" y="283380"/>
                </a:lnTo>
                <a:lnTo>
                  <a:pt x="4276" y="240848"/>
                </a:lnTo>
                <a:lnTo>
                  <a:pt x="14663" y="199381"/>
                </a:lnTo>
                <a:lnTo>
                  <a:pt x="31018" y="159896"/>
                </a:lnTo>
                <a:lnTo>
                  <a:pt x="52995" y="123231"/>
                </a:lnTo>
                <a:lnTo>
                  <a:pt x="80108" y="90193"/>
                </a:lnTo>
                <a:lnTo>
                  <a:pt x="111781" y="61486"/>
                </a:lnTo>
                <a:lnTo>
                  <a:pt x="147317" y="37742"/>
                </a:lnTo>
                <a:lnTo>
                  <a:pt x="185960" y="19465"/>
                </a:lnTo>
                <a:lnTo>
                  <a:pt x="226858" y="7059"/>
                </a:lnTo>
                <a:lnTo>
                  <a:pt x="269143" y="786"/>
                </a:lnTo>
                <a:lnTo>
                  <a:pt x="290512" y="0"/>
                </a:lnTo>
                <a:lnTo>
                  <a:pt x="297644" y="87"/>
                </a:lnTo>
                <a:lnTo>
                  <a:pt x="340176" y="4276"/>
                </a:lnTo>
                <a:lnTo>
                  <a:pt x="381642" y="14663"/>
                </a:lnTo>
                <a:lnTo>
                  <a:pt x="421128" y="31018"/>
                </a:lnTo>
                <a:lnTo>
                  <a:pt x="457793" y="52995"/>
                </a:lnTo>
                <a:lnTo>
                  <a:pt x="490831" y="80108"/>
                </a:lnTo>
                <a:lnTo>
                  <a:pt x="519538" y="111781"/>
                </a:lnTo>
                <a:lnTo>
                  <a:pt x="543282" y="147317"/>
                </a:lnTo>
                <a:lnTo>
                  <a:pt x="561559" y="185960"/>
                </a:lnTo>
                <a:lnTo>
                  <a:pt x="573965" y="226858"/>
                </a:lnTo>
                <a:lnTo>
                  <a:pt x="580238" y="269143"/>
                </a:lnTo>
                <a:lnTo>
                  <a:pt x="581024" y="290512"/>
                </a:lnTo>
                <a:close/>
              </a:path>
            </a:pathLst>
          </a:custGeom>
          <a:solidFill>
            <a:srgbClr val="332440"/>
          </a:solidFill>
          <a:ln>
            <a:solidFill>
              <a:schemeClr val="bg2">
                <a:lumMod val="10000"/>
              </a:schemeClr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Slide Number Placeholder 4">
            <a:extLst>
              <a:ext uri="{FF2B5EF4-FFF2-40B4-BE49-F238E27FC236}">
                <a16:creationId xmlns:a16="http://schemas.microsoft.com/office/drawing/2014/main" id="{29DF5D8A-693A-43BF-902F-7CA99866A40F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92599" y="9566910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chemeClr val="bg2"/>
                </a:solidFill>
              </a:rPr>
              <a:t>6</a:t>
            </a:fld>
            <a:endParaRPr lang="en-US" sz="2800" b="1" dirty="0">
              <a:solidFill>
                <a:schemeClr val="bg2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F4EA4F7-B083-476F-9925-28A61E7B5D7D}"/>
              </a:ext>
            </a:extLst>
          </p:cNvPr>
          <p:cNvSpPr txBox="1"/>
          <p:nvPr/>
        </p:nvSpPr>
        <p:spPr>
          <a:xfrm>
            <a:off x="3848418" y="3463300"/>
            <a:ext cx="12198799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58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35" normalizeH="0" baseline="0" noProof="0" dirty="0">
                <a:ln>
                  <a:noFill/>
                </a:ln>
                <a:solidFill>
                  <a:srgbClr val="332440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Level </a:t>
            </a:r>
            <a:r>
              <a:rPr lang="en-US" sz="3600" spc="35" dirty="0">
                <a:solidFill>
                  <a:srgbClr val="332440"/>
                </a:solidFill>
                <a:latin typeface="Roboto"/>
                <a:cs typeface="Roboto"/>
              </a:rPr>
              <a:t>One </a:t>
            </a:r>
            <a:r>
              <a:rPr lang="en-US" sz="3600" dirty="0">
                <a:solidFill>
                  <a:srgbClr val="332440"/>
                </a:solidFill>
                <a:latin typeface="Roboto"/>
                <a:cs typeface="Roboto"/>
              </a:rPr>
              <a:t>- 	 </a:t>
            </a:r>
            <a:r>
              <a:rPr lang="en-US" sz="4500" b="1" spc="-5" dirty="0">
                <a:solidFill>
                  <a:srgbClr val="332440"/>
                </a:solidFill>
                <a:latin typeface="Roboto"/>
                <a:cs typeface="Roboto"/>
              </a:rPr>
              <a:t>Indicator of Financial Strength</a:t>
            </a:r>
            <a:endParaRPr kumimoji="0" lang="en-US" sz="4500" b="0" i="0" u="none" strike="noStrike" kern="1200" cap="none" spc="0" normalizeH="0" baseline="0" noProof="0" dirty="0">
              <a:ln>
                <a:noFill/>
              </a:ln>
              <a:solidFill>
                <a:srgbClr val="332440"/>
              </a:solidFill>
              <a:effectLst/>
              <a:uLnTx/>
              <a:uFillTx/>
              <a:latin typeface="Roboto"/>
              <a:ea typeface="+mn-ea"/>
              <a:cs typeface="Roboto"/>
            </a:endParaRPr>
          </a:p>
        </p:txBody>
      </p:sp>
      <p:sp>
        <p:nvSpPr>
          <p:cNvPr id="3" name="object 7">
            <a:extLst>
              <a:ext uri="{FF2B5EF4-FFF2-40B4-BE49-F238E27FC236}">
                <a16:creationId xmlns:a16="http://schemas.microsoft.com/office/drawing/2014/main" id="{09B5D321-A2E5-ACA3-E0E3-014227CEDB1A}"/>
              </a:ext>
            </a:extLst>
          </p:cNvPr>
          <p:cNvSpPr/>
          <p:nvPr/>
        </p:nvSpPr>
        <p:spPr>
          <a:xfrm>
            <a:off x="3052638" y="6948831"/>
            <a:ext cx="581025" cy="581025"/>
          </a:xfrm>
          <a:custGeom>
            <a:avLst/>
            <a:gdLst/>
            <a:ahLst/>
            <a:cxnLst/>
            <a:rect l="l" t="t" r="r" b="b"/>
            <a:pathLst>
              <a:path w="581025" h="581025">
                <a:moveTo>
                  <a:pt x="581024" y="290512"/>
                </a:moveTo>
                <a:lnTo>
                  <a:pt x="577880" y="333139"/>
                </a:lnTo>
                <a:lnTo>
                  <a:pt x="568515" y="374843"/>
                </a:lnTo>
                <a:lnTo>
                  <a:pt x="553132" y="414722"/>
                </a:lnTo>
                <a:lnTo>
                  <a:pt x="532064" y="451912"/>
                </a:lnTo>
                <a:lnTo>
                  <a:pt x="505768" y="485608"/>
                </a:lnTo>
                <a:lnTo>
                  <a:pt x="474811" y="515081"/>
                </a:lnTo>
                <a:lnTo>
                  <a:pt x="439865" y="539693"/>
                </a:lnTo>
                <a:lnTo>
                  <a:pt x="401686" y="558911"/>
                </a:lnTo>
                <a:lnTo>
                  <a:pt x="361101" y="572318"/>
                </a:lnTo>
                <a:lnTo>
                  <a:pt x="318987" y="579626"/>
                </a:lnTo>
                <a:lnTo>
                  <a:pt x="290512" y="581024"/>
                </a:lnTo>
                <a:lnTo>
                  <a:pt x="283380" y="580937"/>
                </a:lnTo>
                <a:lnTo>
                  <a:pt x="240847" y="576748"/>
                </a:lnTo>
                <a:lnTo>
                  <a:pt x="199381" y="566361"/>
                </a:lnTo>
                <a:lnTo>
                  <a:pt x="159896" y="550006"/>
                </a:lnTo>
                <a:lnTo>
                  <a:pt x="123231" y="528029"/>
                </a:lnTo>
                <a:lnTo>
                  <a:pt x="90193" y="500916"/>
                </a:lnTo>
                <a:lnTo>
                  <a:pt x="61486" y="469243"/>
                </a:lnTo>
                <a:lnTo>
                  <a:pt x="37742" y="433707"/>
                </a:lnTo>
                <a:lnTo>
                  <a:pt x="19465" y="395064"/>
                </a:lnTo>
                <a:lnTo>
                  <a:pt x="7059" y="354166"/>
                </a:lnTo>
                <a:lnTo>
                  <a:pt x="786" y="311881"/>
                </a:lnTo>
                <a:lnTo>
                  <a:pt x="0" y="290512"/>
                </a:lnTo>
                <a:lnTo>
                  <a:pt x="87" y="283380"/>
                </a:lnTo>
                <a:lnTo>
                  <a:pt x="4276" y="240848"/>
                </a:lnTo>
                <a:lnTo>
                  <a:pt x="14663" y="199381"/>
                </a:lnTo>
                <a:lnTo>
                  <a:pt x="31018" y="159896"/>
                </a:lnTo>
                <a:lnTo>
                  <a:pt x="52995" y="123231"/>
                </a:lnTo>
                <a:lnTo>
                  <a:pt x="80108" y="90193"/>
                </a:lnTo>
                <a:lnTo>
                  <a:pt x="111781" y="61486"/>
                </a:lnTo>
                <a:lnTo>
                  <a:pt x="147317" y="37742"/>
                </a:lnTo>
                <a:lnTo>
                  <a:pt x="185960" y="19465"/>
                </a:lnTo>
                <a:lnTo>
                  <a:pt x="226858" y="7059"/>
                </a:lnTo>
                <a:lnTo>
                  <a:pt x="269143" y="786"/>
                </a:lnTo>
                <a:lnTo>
                  <a:pt x="290512" y="0"/>
                </a:lnTo>
                <a:lnTo>
                  <a:pt x="297644" y="87"/>
                </a:lnTo>
                <a:lnTo>
                  <a:pt x="340176" y="4276"/>
                </a:lnTo>
                <a:lnTo>
                  <a:pt x="381642" y="14663"/>
                </a:lnTo>
                <a:lnTo>
                  <a:pt x="421128" y="31018"/>
                </a:lnTo>
                <a:lnTo>
                  <a:pt x="457793" y="52995"/>
                </a:lnTo>
                <a:lnTo>
                  <a:pt x="490831" y="80108"/>
                </a:lnTo>
                <a:lnTo>
                  <a:pt x="519538" y="111781"/>
                </a:lnTo>
                <a:lnTo>
                  <a:pt x="543282" y="147317"/>
                </a:lnTo>
                <a:lnTo>
                  <a:pt x="561559" y="185960"/>
                </a:lnTo>
                <a:lnTo>
                  <a:pt x="573965" y="226858"/>
                </a:lnTo>
                <a:lnTo>
                  <a:pt x="580238" y="269143"/>
                </a:lnTo>
                <a:lnTo>
                  <a:pt x="581024" y="290512"/>
                </a:lnTo>
                <a:close/>
              </a:path>
            </a:pathLst>
          </a:custGeom>
          <a:solidFill>
            <a:srgbClr val="332440"/>
          </a:solidFill>
          <a:ln>
            <a:solidFill>
              <a:schemeClr val="bg2">
                <a:lumMod val="10000"/>
              </a:schemeClr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7">
            <a:extLst>
              <a:ext uri="{FF2B5EF4-FFF2-40B4-BE49-F238E27FC236}">
                <a16:creationId xmlns:a16="http://schemas.microsoft.com/office/drawing/2014/main" id="{13117FFD-C251-5A11-0809-4360283801EE}"/>
              </a:ext>
            </a:extLst>
          </p:cNvPr>
          <p:cNvSpPr/>
          <p:nvPr/>
        </p:nvSpPr>
        <p:spPr>
          <a:xfrm>
            <a:off x="3047013" y="8677979"/>
            <a:ext cx="581025" cy="581025"/>
          </a:xfrm>
          <a:custGeom>
            <a:avLst/>
            <a:gdLst/>
            <a:ahLst/>
            <a:cxnLst/>
            <a:rect l="l" t="t" r="r" b="b"/>
            <a:pathLst>
              <a:path w="581025" h="581025">
                <a:moveTo>
                  <a:pt x="581024" y="290512"/>
                </a:moveTo>
                <a:lnTo>
                  <a:pt x="577880" y="333139"/>
                </a:lnTo>
                <a:lnTo>
                  <a:pt x="568515" y="374843"/>
                </a:lnTo>
                <a:lnTo>
                  <a:pt x="553132" y="414722"/>
                </a:lnTo>
                <a:lnTo>
                  <a:pt x="532064" y="451912"/>
                </a:lnTo>
                <a:lnTo>
                  <a:pt x="505768" y="485608"/>
                </a:lnTo>
                <a:lnTo>
                  <a:pt x="474811" y="515081"/>
                </a:lnTo>
                <a:lnTo>
                  <a:pt x="439865" y="539693"/>
                </a:lnTo>
                <a:lnTo>
                  <a:pt x="401686" y="558911"/>
                </a:lnTo>
                <a:lnTo>
                  <a:pt x="361101" y="572318"/>
                </a:lnTo>
                <a:lnTo>
                  <a:pt x="318987" y="579626"/>
                </a:lnTo>
                <a:lnTo>
                  <a:pt x="290512" y="581024"/>
                </a:lnTo>
                <a:lnTo>
                  <a:pt x="283380" y="580937"/>
                </a:lnTo>
                <a:lnTo>
                  <a:pt x="240847" y="576748"/>
                </a:lnTo>
                <a:lnTo>
                  <a:pt x="199381" y="566361"/>
                </a:lnTo>
                <a:lnTo>
                  <a:pt x="159896" y="550006"/>
                </a:lnTo>
                <a:lnTo>
                  <a:pt x="123231" y="528029"/>
                </a:lnTo>
                <a:lnTo>
                  <a:pt x="90193" y="500916"/>
                </a:lnTo>
                <a:lnTo>
                  <a:pt x="61486" y="469243"/>
                </a:lnTo>
                <a:lnTo>
                  <a:pt x="37742" y="433707"/>
                </a:lnTo>
                <a:lnTo>
                  <a:pt x="19465" y="395064"/>
                </a:lnTo>
                <a:lnTo>
                  <a:pt x="7059" y="354166"/>
                </a:lnTo>
                <a:lnTo>
                  <a:pt x="786" y="311881"/>
                </a:lnTo>
                <a:lnTo>
                  <a:pt x="0" y="290512"/>
                </a:lnTo>
                <a:lnTo>
                  <a:pt x="87" y="283380"/>
                </a:lnTo>
                <a:lnTo>
                  <a:pt x="4276" y="240848"/>
                </a:lnTo>
                <a:lnTo>
                  <a:pt x="14663" y="199381"/>
                </a:lnTo>
                <a:lnTo>
                  <a:pt x="31018" y="159896"/>
                </a:lnTo>
                <a:lnTo>
                  <a:pt x="52995" y="123231"/>
                </a:lnTo>
                <a:lnTo>
                  <a:pt x="80108" y="90193"/>
                </a:lnTo>
                <a:lnTo>
                  <a:pt x="111781" y="61486"/>
                </a:lnTo>
                <a:lnTo>
                  <a:pt x="147317" y="37742"/>
                </a:lnTo>
                <a:lnTo>
                  <a:pt x="185960" y="19465"/>
                </a:lnTo>
                <a:lnTo>
                  <a:pt x="226858" y="7059"/>
                </a:lnTo>
                <a:lnTo>
                  <a:pt x="269143" y="786"/>
                </a:lnTo>
                <a:lnTo>
                  <a:pt x="290512" y="0"/>
                </a:lnTo>
                <a:lnTo>
                  <a:pt x="297644" y="87"/>
                </a:lnTo>
                <a:lnTo>
                  <a:pt x="340176" y="4276"/>
                </a:lnTo>
                <a:lnTo>
                  <a:pt x="381642" y="14663"/>
                </a:lnTo>
                <a:lnTo>
                  <a:pt x="421128" y="31018"/>
                </a:lnTo>
                <a:lnTo>
                  <a:pt x="457793" y="52995"/>
                </a:lnTo>
                <a:lnTo>
                  <a:pt x="490831" y="80108"/>
                </a:lnTo>
                <a:lnTo>
                  <a:pt x="519538" y="111781"/>
                </a:lnTo>
                <a:lnTo>
                  <a:pt x="543282" y="147317"/>
                </a:lnTo>
                <a:lnTo>
                  <a:pt x="561559" y="185960"/>
                </a:lnTo>
                <a:lnTo>
                  <a:pt x="573965" y="226858"/>
                </a:lnTo>
                <a:lnTo>
                  <a:pt x="580238" y="269143"/>
                </a:lnTo>
                <a:lnTo>
                  <a:pt x="581024" y="290512"/>
                </a:lnTo>
                <a:close/>
              </a:path>
            </a:pathLst>
          </a:custGeom>
          <a:solidFill>
            <a:srgbClr val="332440"/>
          </a:solidFill>
          <a:ln>
            <a:solidFill>
              <a:schemeClr val="bg2">
                <a:lumMod val="10000"/>
              </a:schemeClr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</p:spTree>
    <p:custDataLst>
      <p:tags r:id="rId1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5">
            <a:extLst>
              <a:ext uri="{FF2B5EF4-FFF2-40B4-BE49-F238E27FC236}">
                <a16:creationId xmlns:a16="http://schemas.microsoft.com/office/drawing/2014/main" id="{164D912D-37B5-5B9C-8A9E-59C236248BD8}"/>
              </a:ext>
            </a:extLst>
          </p:cNvPr>
          <p:cNvSpPr/>
          <p:nvPr/>
        </p:nvSpPr>
        <p:spPr>
          <a:xfrm>
            <a:off x="947463" y="2263140"/>
            <a:ext cx="8059378" cy="7734657"/>
          </a:xfrm>
          <a:custGeom>
            <a:avLst/>
            <a:gdLst/>
            <a:ahLst/>
            <a:cxnLst/>
            <a:rect l="l" t="t" r="r" b="b"/>
            <a:pathLst>
              <a:path w="18278475" h="1419225">
                <a:moveTo>
                  <a:pt x="18278473" y="1419224"/>
                </a:moveTo>
                <a:lnTo>
                  <a:pt x="0" y="1419224"/>
                </a:lnTo>
                <a:lnTo>
                  <a:pt x="0" y="0"/>
                </a:lnTo>
                <a:lnTo>
                  <a:pt x="18278473" y="0"/>
                </a:lnTo>
                <a:lnTo>
                  <a:pt x="18278473" y="1419224"/>
                </a:lnTo>
                <a:close/>
              </a:path>
            </a:pathLst>
          </a:custGeom>
          <a:solidFill>
            <a:srgbClr val="025E32"/>
          </a:solidFill>
          <a:scene3d>
            <a:camera prst="orthographicFront"/>
            <a:lightRig rig="threePt" dir="t"/>
          </a:scene3d>
          <a:sp3d>
            <a:bevelT w="266700" prst="coolSlant"/>
          </a:sp3d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819D9350-1363-F680-1FB8-B5C5B65C214A}"/>
              </a:ext>
            </a:extLst>
          </p:cNvPr>
          <p:cNvSpPr/>
          <p:nvPr/>
        </p:nvSpPr>
        <p:spPr>
          <a:xfrm>
            <a:off x="9314222" y="2263140"/>
            <a:ext cx="8059378" cy="7734657"/>
          </a:xfrm>
          <a:custGeom>
            <a:avLst/>
            <a:gdLst/>
            <a:ahLst/>
            <a:cxnLst/>
            <a:rect l="l" t="t" r="r" b="b"/>
            <a:pathLst>
              <a:path w="18278475" h="1419225">
                <a:moveTo>
                  <a:pt x="18278473" y="1419224"/>
                </a:moveTo>
                <a:lnTo>
                  <a:pt x="0" y="1419224"/>
                </a:lnTo>
                <a:lnTo>
                  <a:pt x="0" y="0"/>
                </a:lnTo>
                <a:lnTo>
                  <a:pt x="18278473" y="0"/>
                </a:lnTo>
                <a:lnTo>
                  <a:pt x="18278473" y="1419224"/>
                </a:lnTo>
                <a:close/>
              </a:path>
            </a:pathLst>
          </a:custGeom>
          <a:solidFill>
            <a:srgbClr val="025E32"/>
          </a:solidFill>
          <a:scene3d>
            <a:camera prst="orthographicFront"/>
            <a:lightRig rig="threePt" dir="t"/>
          </a:scene3d>
          <a:sp3d>
            <a:bevelT w="266700" prst="coolSlant"/>
          </a:sp3d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Title 23">
            <a:extLst>
              <a:ext uri="{FF2B5EF4-FFF2-40B4-BE49-F238E27FC236}">
                <a16:creationId xmlns:a16="http://schemas.microsoft.com/office/drawing/2014/main" id="{28740703-8087-43AF-B2A8-ACFDCB7758ED}"/>
              </a:ext>
            </a:extLst>
          </p:cNvPr>
          <p:cNvSpPr txBox="1">
            <a:spLocks/>
          </p:cNvSpPr>
          <p:nvPr/>
        </p:nvSpPr>
        <p:spPr>
          <a:xfrm>
            <a:off x="4285022" y="373690"/>
            <a:ext cx="10058400" cy="1685817"/>
          </a:xfrm>
          <a:prstGeom prst="rect">
            <a:avLst/>
          </a:prstGeom>
          <a:ln w="57150">
            <a:solidFill>
              <a:schemeClr val="bg2">
                <a:lumMod val="10000"/>
              </a:schemeClr>
            </a:solidFill>
          </a:ln>
        </p:spPr>
        <p:txBody>
          <a:bodyPr wrap="square" lIns="0" tIns="182880" rIns="0" bIns="0" anchor="t">
            <a:normAutofit fontScale="90000" lnSpcReduction="20000"/>
          </a:bodyPr>
          <a:lstStyle>
            <a:lvl1pPr>
              <a:defRPr sz="6400" b="0" i="0">
                <a:solidFill>
                  <a:srgbClr val="13110E"/>
                </a:solidFill>
                <a:latin typeface="Roboto"/>
                <a:ea typeface="+mj-ea"/>
                <a:cs typeface="Roboto"/>
              </a:defRPr>
            </a:lvl1pPr>
          </a:lstStyle>
          <a:p>
            <a:pPr algn="ctr"/>
            <a:r>
              <a:rPr lang="en-US" sz="4000" b="1" kern="0" dirty="0">
                <a:solidFill>
                  <a:srgbClr val="332440"/>
                </a:solidFill>
                <a:ea typeface="Roboto"/>
                <a:cs typeface="Adobe Devanagari" panose="02040503050201020203" pitchFamily="18" charset="0"/>
              </a:rPr>
              <a:t>INTERIM FINANCIAL REPORT (unaudited)</a:t>
            </a:r>
            <a:br>
              <a:rPr lang="en-US" b="1" kern="0" dirty="0">
                <a:solidFill>
                  <a:srgbClr val="332440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</a:br>
            <a:r>
              <a:rPr lang="en-US" sz="4000" kern="0" dirty="0">
                <a:solidFill>
                  <a:srgbClr val="332440"/>
                </a:solidFill>
                <a:ea typeface="Roboto"/>
                <a:cs typeface="Adobe Devanagari" panose="02040503050201020203" pitchFamily="18" charset="0"/>
              </a:rPr>
              <a:t>As of November 30, 2023</a:t>
            </a:r>
            <a:br>
              <a:rPr lang="en-US" sz="2400" kern="0" dirty="0">
                <a:solidFill>
                  <a:srgbClr val="332440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</a:br>
            <a:r>
              <a:rPr lang="en-US" sz="4500" b="1" i="1" kern="0" dirty="0">
                <a:ln w="0"/>
                <a:solidFill>
                  <a:srgbClr val="33244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Roboto"/>
                <a:cs typeface="Adobe Devanagari" panose="02040503050201020203" pitchFamily="18" charset="0"/>
              </a:rPr>
              <a:t>Indicators of Financial Strength</a:t>
            </a:r>
            <a:endParaRPr lang="en-US" sz="4500" b="1" i="1" kern="0" dirty="0">
              <a:solidFill>
                <a:srgbClr val="332440"/>
              </a:solidFill>
              <a:ea typeface="Roboto"/>
              <a:cs typeface="Adobe Devanagari" panose="02040503050201020203" pitchFamily="18" charset="0"/>
            </a:endParaRPr>
          </a:p>
        </p:txBody>
      </p:sp>
      <p:sp>
        <p:nvSpPr>
          <p:cNvPr id="6" name="Text Placeholder 24">
            <a:extLst>
              <a:ext uri="{FF2B5EF4-FFF2-40B4-BE49-F238E27FC236}">
                <a16:creationId xmlns:a16="http://schemas.microsoft.com/office/drawing/2014/main" id="{39653590-D6FD-4271-8C1D-3A21AA130B26}"/>
              </a:ext>
            </a:extLst>
          </p:cNvPr>
          <p:cNvSpPr txBox="1">
            <a:spLocks/>
          </p:cNvSpPr>
          <p:nvPr/>
        </p:nvSpPr>
        <p:spPr>
          <a:xfrm>
            <a:off x="1394284" y="2554222"/>
            <a:ext cx="7147410" cy="181220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291F35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600" kern="0" dirty="0">
                <a:solidFill>
                  <a:srgbClr val="291F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Percent of Fund Balance to G/F </a:t>
            </a:r>
          </a:p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600" kern="0" dirty="0">
                <a:solidFill>
                  <a:srgbClr val="291F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Expenditures Ratio</a:t>
            </a:r>
          </a:p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600" kern="0" dirty="0">
                <a:solidFill>
                  <a:srgbClr val="291F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What is the percent of rainy-day fund balance? </a:t>
            </a:r>
          </a:p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400" kern="0" dirty="0">
                <a:solidFill>
                  <a:srgbClr val="291F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(*) Unadjusted</a:t>
            </a:r>
          </a:p>
        </p:txBody>
      </p:sp>
      <p:sp>
        <p:nvSpPr>
          <p:cNvPr id="7" name="Text Placeholder 26">
            <a:extLst>
              <a:ext uri="{FF2B5EF4-FFF2-40B4-BE49-F238E27FC236}">
                <a16:creationId xmlns:a16="http://schemas.microsoft.com/office/drawing/2014/main" id="{A733D9A4-8C3B-4662-A196-FDFE21D54391}"/>
              </a:ext>
            </a:extLst>
          </p:cNvPr>
          <p:cNvSpPr txBox="1">
            <a:spLocks/>
          </p:cNvSpPr>
          <p:nvPr/>
        </p:nvSpPr>
        <p:spPr>
          <a:xfrm>
            <a:off x="9796916" y="2555070"/>
            <a:ext cx="7147411" cy="181051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291F35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3000" kern="0" dirty="0">
                <a:solidFill>
                  <a:srgbClr val="291F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Working Capital Ratio</a:t>
            </a:r>
          </a:p>
          <a:p>
            <a:pPr marL="342900" indent="-342900" algn="ctr">
              <a:spcBef>
                <a:spcPct val="20000"/>
              </a:spcBef>
            </a:pPr>
            <a:r>
              <a:rPr lang="en-US" sz="3000" kern="0" dirty="0">
                <a:solidFill>
                  <a:srgbClr val="291F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What is the cash flow availability for the organization?</a:t>
            </a:r>
          </a:p>
        </p:txBody>
      </p:sp>
      <p:sp>
        <p:nvSpPr>
          <p:cNvPr id="8" name="Content Placeholder 25">
            <a:extLst>
              <a:ext uri="{FF2B5EF4-FFF2-40B4-BE49-F238E27FC236}">
                <a16:creationId xmlns:a16="http://schemas.microsoft.com/office/drawing/2014/main" id="{C37B8A53-83E6-4E8F-96BC-183224BB353A}"/>
              </a:ext>
            </a:extLst>
          </p:cNvPr>
          <p:cNvSpPr txBox="1">
            <a:spLocks/>
          </p:cNvSpPr>
          <p:nvPr/>
        </p:nvSpPr>
        <p:spPr>
          <a:xfrm>
            <a:off x="1394285" y="4665389"/>
            <a:ext cx="7147409" cy="324348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291F35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t">
            <a:no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3000" kern="0" dirty="0">
                <a:solidFill>
                  <a:srgbClr val="332440"/>
                </a:solidFill>
                <a:latin typeface="Roboto"/>
                <a:ea typeface="Roboto"/>
                <a:cs typeface="Adobe Devanagari" panose="02040503050201020203" pitchFamily="18" charset="0"/>
              </a:rPr>
              <a:t>Unassigned Fund Balance  </a:t>
            </a:r>
            <a:r>
              <a:rPr lang="en-US" sz="3000" b="1" kern="0" dirty="0">
                <a:solidFill>
                  <a:srgbClr val="332440"/>
                </a:solidFill>
                <a:latin typeface="Roboto"/>
                <a:ea typeface="Roboto"/>
                <a:cs typeface="Adobe Devanagari" panose="02040503050201020203" pitchFamily="18" charset="0"/>
              </a:rPr>
              <a:t>$ 19,817,062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3000" kern="0" dirty="0">
                <a:solidFill>
                  <a:srgbClr val="332440"/>
                </a:solidFill>
                <a:latin typeface="Roboto"/>
                <a:ea typeface="Roboto"/>
                <a:cs typeface="Adobe Devanagari" panose="02040503050201020203" pitchFamily="18" charset="0"/>
              </a:rPr>
              <a:t>Total G/F Expenditures	 </a:t>
            </a:r>
            <a:r>
              <a:rPr lang="en-US" sz="3000" b="1" kern="0" dirty="0">
                <a:solidFill>
                  <a:srgbClr val="332440"/>
                </a:solidFill>
                <a:latin typeface="Roboto"/>
                <a:ea typeface="Roboto"/>
                <a:cs typeface="Adobe Devanagari" panose="02040503050201020203" pitchFamily="18" charset="0"/>
              </a:rPr>
              <a:t>$ 14,333,744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  <a:defRPr/>
            </a:pPr>
            <a:endParaRPr lang="en-US" sz="3000" kern="0" dirty="0">
              <a:solidFill>
                <a:srgbClr val="332440"/>
              </a:solidFill>
              <a:latin typeface="Roboto" panose="02000000000000000000" pitchFamily="2" charset="0"/>
              <a:ea typeface="Roboto" panose="02000000000000000000" pitchFamily="2" charset="0"/>
              <a:cs typeface="Adobe Devanagari" panose="02040503050201020203" pitchFamily="18" charset="0"/>
            </a:endParaRPr>
          </a:p>
          <a:p>
            <a:r>
              <a:rPr lang="en-US" sz="3000" kern="0" dirty="0">
                <a:solidFill>
                  <a:srgbClr val="332440"/>
                </a:solidFill>
                <a:latin typeface="Roboto"/>
                <a:ea typeface="Roboto"/>
                <a:cs typeface="Adobe Devanagari" panose="02040503050201020203" pitchFamily="18" charset="0"/>
              </a:rPr>
              <a:t> Goal :                      &gt; 30% of G/F Exp.</a:t>
            </a:r>
          </a:p>
          <a:p>
            <a:r>
              <a:rPr lang="en-US" sz="3000" kern="0" dirty="0">
                <a:solidFill>
                  <a:srgbClr val="332440"/>
                </a:solidFill>
                <a:latin typeface="Roboto"/>
                <a:ea typeface="Roboto"/>
                <a:cs typeface="Adobe Devanagari" panose="02040503050201020203" pitchFamily="18" charset="0"/>
              </a:rPr>
              <a:t> Benchmark:          10% to 29% </a:t>
            </a:r>
            <a:endParaRPr lang="en-US" sz="3000" kern="0" dirty="0">
              <a:solidFill>
                <a:srgbClr val="332440"/>
              </a:solidFill>
              <a:latin typeface="Roboto" panose="02000000000000000000" pitchFamily="2" charset="0"/>
              <a:ea typeface="Roboto" panose="02000000000000000000" pitchFamily="2" charset="0"/>
              <a:cs typeface="Adobe Devanagari" panose="02040503050201020203" pitchFamily="18" charset="0"/>
            </a:endParaRPr>
          </a:p>
          <a:p>
            <a:r>
              <a:rPr lang="en-US" sz="3000" kern="0" dirty="0">
                <a:solidFill>
                  <a:srgbClr val="332440"/>
                </a:solidFill>
                <a:latin typeface="Roboto"/>
                <a:ea typeface="Roboto"/>
                <a:cs typeface="Adobe Devanagari" panose="02040503050201020203" pitchFamily="18" charset="0"/>
              </a:rPr>
              <a:t> Danger:                  Under 10% </a:t>
            </a:r>
          </a:p>
        </p:txBody>
      </p:sp>
      <p:sp>
        <p:nvSpPr>
          <p:cNvPr id="9" name="Content Placeholder 27">
            <a:extLst>
              <a:ext uri="{FF2B5EF4-FFF2-40B4-BE49-F238E27FC236}">
                <a16:creationId xmlns:a16="http://schemas.microsoft.com/office/drawing/2014/main" id="{1C932B4E-44F4-4DA9-B0C6-056579F33448}"/>
              </a:ext>
            </a:extLst>
          </p:cNvPr>
          <p:cNvSpPr txBox="1">
            <a:spLocks/>
          </p:cNvSpPr>
          <p:nvPr/>
        </p:nvSpPr>
        <p:spPr>
          <a:xfrm>
            <a:off x="9796918" y="4665389"/>
            <a:ext cx="7147409" cy="324348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291F35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fontScale="92500" lnSpcReduction="20000"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endParaRPr lang="en-US" sz="2000" kern="0" dirty="0">
              <a:solidFill>
                <a:schemeClr val="bg1"/>
              </a:solidFill>
              <a:latin typeface="Adobe Devanagari" panose="02040503050201020203" pitchFamily="18" charset="0"/>
              <a:cs typeface="Adobe Devanagari" panose="02040503050201020203" pitchFamily="18" charset="0"/>
            </a:endParaRPr>
          </a:p>
          <a:p>
            <a:endParaRPr lang="en-US" sz="2000" kern="0" dirty="0">
              <a:solidFill>
                <a:schemeClr val="bg1"/>
              </a:solidFill>
              <a:latin typeface="Adobe Devanagari" panose="02040503050201020203" pitchFamily="18" charset="0"/>
              <a:cs typeface="Adobe Devanagari" panose="02040503050201020203" pitchFamily="18" charset="0"/>
            </a:endParaRPr>
          </a:p>
          <a:p>
            <a:endParaRPr lang="en-US" sz="2000" kern="0" dirty="0">
              <a:solidFill>
                <a:schemeClr val="bg1"/>
              </a:solidFill>
              <a:latin typeface="Adobe Devanagari" panose="02040503050201020203" pitchFamily="18" charset="0"/>
              <a:cs typeface="Adobe Devanagari" panose="02040503050201020203" pitchFamily="18" charset="0"/>
            </a:endParaRPr>
          </a:p>
          <a:p>
            <a:endParaRPr lang="en-US" sz="2000" kern="0" dirty="0">
              <a:solidFill>
                <a:schemeClr val="bg1"/>
              </a:solidFill>
              <a:latin typeface="Adobe Devanagari" panose="02040503050201020203" pitchFamily="18" charset="0"/>
              <a:cs typeface="Adobe Devanagari" panose="02040503050201020203" pitchFamily="18" charset="0"/>
            </a:endParaRPr>
          </a:p>
          <a:p>
            <a:endParaRPr lang="en-US" sz="2000" kern="0" dirty="0">
              <a:solidFill>
                <a:schemeClr val="bg1"/>
              </a:solidFill>
              <a:latin typeface="Adobe Devanagari" panose="02040503050201020203" pitchFamily="18" charset="0"/>
              <a:cs typeface="Adobe Devanagari" panose="02040503050201020203" pitchFamily="18" charset="0"/>
            </a:endParaRPr>
          </a:p>
          <a:p>
            <a:endParaRPr lang="en-US" sz="2000" kern="0" dirty="0">
              <a:solidFill>
                <a:schemeClr val="bg1"/>
              </a:solidFill>
              <a:latin typeface="Adobe Devanagari" panose="02040503050201020203" pitchFamily="18" charset="0"/>
              <a:cs typeface="Adobe Devanagari" panose="02040503050201020203" pitchFamily="18" charset="0"/>
            </a:endParaRPr>
          </a:p>
          <a:p>
            <a:endParaRPr lang="en-US" sz="3000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boto" panose="02000000000000000000" pitchFamily="2" charset="0"/>
              <a:ea typeface="Roboto" panose="02000000000000000000" pitchFamily="2" charset="0"/>
              <a:cs typeface="Adobe Devanagari" panose="02040503050201020203" pitchFamily="18" charset="0"/>
            </a:endParaRPr>
          </a:p>
          <a:p>
            <a:pPr>
              <a:spcBef>
                <a:spcPts val="600"/>
              </a:spcBef>
            </a:pPr>
            <a:r>
              <a:rPr lang="en-US" sz="3200" kern="0" dirty="0">
                <a:solidFill>
                  <a:srgbClr val="291F35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Goal :		&gt;$15,000,000</a:t>
            </a:r>
          </a:p>
          <a:p>
            <a:pPr>
              <a:spcBef>
                <a:spcPts val="600"/>
              </a:spcBef>
            </a:pPr>
            <a:r>
              <a:rPr lang="en-US" sz="3200" kern="0" dirty="0">
                <a:solidFill>
                  <a:srgbClr val="291F35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Benchmark :	  $10M to $15M</a:t>
            </a:r>
          </a:p>
          <a:p>
            <a:pPr>
              <a:spcBef>
                <a:spcPts val="600"/>
              </a:spcBef>
            </a:pPr>
            <a:r>
              <a:rPr lang="en-US" sz="3200" kern="0" dirty="0">
                <a:solidFill>
                  <a:srgbClr val="291F35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Danger :		  Under &lt; $10M</a:t>
            </a:r>
          </a:p>
        </p:txBody>
      </p:sp>
      <p:sp>
        <p:nvSpPr>
          <p:cNvPr id="11" name="Bevel 12">
            <a:extLst>
              <a:ext uri="{FF2B5EF4-FFF2-40B4-BE49-F238E27FC236}">
                <a16:creationId xmlns:a16="http://schemas.microsoft.com/office/drawing/2014/main" id="{EEF485A8-CD60-44C5-8F15-D4E683B4F4D5}"/>
              </a:ext>
            </a:extLst>
          </p:cNvPr>
          <p:cNvSpPr/>
          <p:nvPr/>
        </p:nvSpPr>
        <p:spPr>
          <a:xfrm>
            <a:off x="1545292" y="8183825"/>
            <a:ext cx="2860500" cy="1034886"/>
          </a:xfrm>
          <a:prstGeom prst="bevel">
            <a:avLst/>
          </a:prstGeom>
          <a:solidFill>
            <a:schemeClr val="bg2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3324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138% FY24 </a:t>
            </a:r>
          </a:p>
        </p:txBody>
      </p:sp>
      <p:sp>
        <p:nvSpPr>
          <p:cNvPr id="12" name="Bevel 23">
            <a:extLst>
              <a:ext uri="{FF2B5EF4-FFF2-40B4-BE49-F238E27FC236}">
                <a16:creationId xmlns:a16="http://schemas.microsoft.com/office/drawing/2014/main" id="{DC45B176-7DA9-432F-815F-365A3BCBA8C4}"/>
              </a:ext>
            </a:extLst>
          </p:cNvPr>
          <p:cNvSpPr/>
          <p:nvPr/>
        </p:nvSpPr>
        <p:spPr>
          <a:xfrm>
            <a:off x="5305809" y="8183825"/>
            <a:ext cx="2644764" cy="1034886"/>
          </a:xfrm>
          <a:prstGeom prst="bevel">
            <a:avLst>
              <a:gd name="adj" fmla="val 12500"/>
            </a:avLst>
          </a:prstGeom>
          <a:solidFill>
            <a:schemeClr val="bg2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3324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139% FY23</a:t>
            </a:r>
          </a:p>
        </p:txBody>
      </p:sp>
      <p:sp>
        <p:nvSpPr>
          <p:cNvPr id="13" name="Bevel 24">
            <a:extLst>
              <a:ext uri="{FF2B5EF4-FFF2-40B4-BE49-F238E27FC236}">
                <a16:creationId xmlns:a16="http://schemas.microsoft.com/office/drawing/2014/main" id="{5143F0AF-18EF-4068-B900-D5016A449D7A}"/>
              </a:ext>
            </a:extLst>
          </p:cNvPr>
          <p:cNvSpPr/>
          <p:nvPr/>
        </p:nvSpPr>
        <p:spPr>
          <a:xfrm>
            <a:off x="10066538" y="8197131"/>
            <a:ext cx="2644765" cy="1025522"/>
          </a:xfrm>
          <a:prstGeom prst="bevel">
            <a:avLst/>
          </a:prstGeom>
          <a:solidFill>
            <a:schemeClr val="bg2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3324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$23M FY24 </a:t>
            </a:r>
          </a:p>
        </p:txBody>
      </p:sp>
      <p:sp>
        <p:nvSpPr>
          <p:cNvPr id="14" name="Bevel 25">
            <a:extLst>
              <a:ext uri="{FF2B5EF4-FFF2-40B4-BE49-F238E27FC236}">
                <a16:creationId xmlns:a16="http://schemas.microsoft.com/office/drawing/2014/main" id="{7A1D7E06-5298-4FA8-9168-5652B57CEC47}"/>
              </a:ext>
            </a:extLst>
          </p:cNvPr>
          <p:cNvSpPr/>
          <p:nvPr/>
        </p:nvSpPr>
        <p:spPr>
          <a:xfrm>
            <a:off x="13611320" y="8210719"/>
            <a:ext cx="2644765" cy="1013317"/>
          </a:xfrm>
          <a:prstGeom prst="bevel">
            <a:avLst/>
          </a:prstGeom>
          <a:solidFill>
            <a:schemeClr val="bg2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3324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$21M FY23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28FBE148-B491-4D3D-8C4C-50410535BBE0}"/>
              </a:ext>
            </a:extLst>
          </p:cNvPr>
          <p:cNvSpPr/>
          <p:nvPr/>
        </p:nvSpPr>
        <p:spPr>
          <a:xfrm>
            <a:off x="2227101" y="9379911"/>
            <a:ext cx="2194560" cy="502920"/>
          </a:xfrm>
          <a:prstGeom prst="round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Budgeted  24%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6EB43454-69D3-4976-B570-AC45B72332B2}"/>
              </a:ext>
            </a:extLst>
          </p:cNvPr>
          <p:cNvSpPr/>
          <p:nvPr/>
        </p:nvSpPr>
        <p:spPr>
          <a:xfrm>
            <a:off x="10199479" y="9379911"/>
            <a:ext cx="2194560" cy="502920"/>
          </a:xfrm>
          <a:prstGeom prst="round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Budgeted  $33M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D4FFCF4-2A7B-4E47-A5D6-E5126F69E0B5}"/>
              </a:ext>
            </a:extLst>
          </p:cNvPr>
          <p:cNvSpPr/>
          <p:nvPr/>
        </p:nvSpPr>
        <p:spPr>
          <a:xfrm>
            <a:off x="4497028" y="9417175"/>
            <a:ext cx="318634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Details on Schedule 3 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D6FEC8A-BDC6-42B7-A514-545C9EC33ACA}"/>
              </a:ext>
            </a:extLst>
          </p:cNvPr>
          <p:cNvSpPr/>
          <p:nvPr/>
        </p:nvSpPr>
        <p:spPr>
          <a:xfrm>
            <a:off x="12565407" y="9398542"/>
            <a:ext cx="3505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Details on Schedule 1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77E8DA6-A39B-47CF-9794-3C3BD45D4DB6}"/>
              </a:ext>
            </a:extLst>
          </p:cNvPr>
          <p:cNvSpPr txBox="1"/>
          <p:nvPr/>
        </p:nvSpPr>
        <p:spPr>
          <a:xfrm>
            <a:off x="9894681" y="4767049"/>
            <a:ext cx="7049646" cy="1523494"/>
          </a:xfrm>
          <a:prstGeom prst="rect">
            <a:avLst/>
          </a:prstGeom>
          <a:noFill/>
          <a:effectLst>
            <a:glow rad="127000">
              <a:schemeClr val="accent1"/>
            </a:glow>
          </a:effectLst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3000" kern="0" dirty="0">
                <a:solidFill>
                  <a:srgbClr val="291F35"/>
                </a:solidFill>
                <a:latin typeface="Roboto"/>
                <a:ea typeface="Roboto"/>
                <a:cs typeface="Adobe Devanagari" panose="02040503050201020203" pitchFamily="18" charset="0"/>
              </a:rPr>
              <a:t>Total Current Assets </a:t>
            </a:r>
            <a:endParaRPr lang="en-US" sz="3000" kern="0" dirty="0">
              <a:solidFill>
                <a:srgbClr val="291F35"/>
              </a:solidFill>
              <a:latin typeface="Roboto" panose="02000000000000000000" pitchFamily="2" charset="0"/>
              <a:ea typeface="Roboto" panose="02000000000000000000" pitchFamily="2" charset="0"/>
              <a:cs typeface="Adobe Devanagari" panose="02040503050201020203" pitchFamily="18" charset="0"/>
            </a:endParaRPr>
          </a:p>
          <a:p>
            <a:pPr algn="ctr"/>
            <a:r>
              <a:rPr lang="en-US" sz="3000" kern="0" dirty="0">
                <a:solidFill>
                  <a:srgbClr val="291F35"/>
                </a:solidFill>
                <a:latin typeface="Roboto"/>
                <a:ea typeface="Roboto"/>
                <a:cs typeface="Adobe Devanagari" panose="02040503050201020203" pitchFamily="18" charset="0"/>
              </a:rPr>
              <a:t>Less Total Current Liabilities</a:t>
            </a:r>
          </a:p>
          <a:p>
            <a:pPr algn="ctr"/>
            <a:endParaRPr lang="en-US" sz="800" kern="0" dirty="0">
              <a:solidFill>
                <a:srgbClr val="291F35"/>
              </a:solidFill>
              <a:latin typeface="Roboto" panose="02000000000000000000" pitchFamily="2" charset="0"/>
              <a:ea typeface="Roboto" panose="02000000000000000000" pitchFamily="2" charset="0"/>
              <a:cs typeface="Adobe Devanagari" panose="02040503050201020203" pitchFamily="18" charset="0"/>
            </a:endParaRPr>
          </a:p>
          <a:p>
            <a:pPr algn="ctr"/>
            <a:r>
              <a:rPr lang="en-US" sz="2500" b="1" kern="0" dirty="0">
                <a:solidFill>
                  <a:srgbClr val="291F35"/>
                </a:solidFill>
                <a:latin typeface="Roboto"/>
                <a:ea typeface="Roboto"/>
                <a:cs typeface="Adobe Devanagari" panose="02040503050201020203" pitchFamily="18" charset="0"/>
              </a:rPr>
              <a:t>$</a:t>
            </a:r>
            <a:r>
              <a:rPr lang="en-US" sz="2500" b="1" kern="0" dirty="0">
                <a:solidFill>
                  <a:srgbClr val="291F35"/>
                </a:solidFill>
                <a:latin typeface="Roboto"/>
                <a:ea typeface="Roboto"/>
              </a:rPr>
              <a:t>25,641,257 </a:t>
            </a:r>
            <a:r>
              <a:rPr lang="en-US" sz="2500" b="1" kern="0" dirty="0">
                <a:solidFill>
                  <a:srgbClr val="291F35"/>
                </a:solidFill>
                <a:latin typeface="Roboto"/>
                <a:ea typeface="Roboto"/>
                <a:cs typeface="Adobe Devanagari" panose="02040503050201020203" pitchFamily="18" charset="0"/>
              </a:rPr>
              <a:t>- 2,631,845 = $23,009,412 </a:t>
            </a:r>
            <a:endParaRPr lang="en-US" sz="2500" b="1" kern="0" dirty="0">
              <a:solidFill>
                <a:srgbClr val="291F35"/>
              </a:solidFill>
              <a:latin typeface="Roboto"/>
              <a:ea typeface="Roboto"/>
            </a:endParaRP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C6701C72-CD2D-4B1C-AE54-C430A60303A1}"/>
              </a:ext>
            </a:extLst>
          </p:cNvPr>
          <p:cNvCxnSpPr>
            <a:cxnSpLocks/>
          </p:cNvCxnSpPr>
          <p:nvPr/>
        </p:nvCxnSpPr>
        <p:spPr>
          <a:xfrm>
            <a:off x="1545292" y="5143500"/>
            <a:ext cx="6807527" cy="0"/>
          </a:xfrm>
          <a:prstGeom prst="line">
            <a:avLst/>
          </a:prstGeom>
          <a:ln>
            <a:solidFill>
              <a:srgbClr val="291F35"/>
            </a:solidFill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9" name="Slide Number Placeholder 4">
            <a:extLst>
              <a:ext uri="{FF2B5EF4-FFF2-40B4-BE49-F238E27FC236}">
                <a16:creationId xmlns:a16="http://schemas.microsoft.com/office/drawing/2014/main" id="{0547C170-05B1-456E-92DF-D4ED34B01DFE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821815" y="9519924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chemeClr val="bg2"/>
                </a:solidFill>
              </a:rPr>
              <a:t>7</a:t>
            </a:fld>
            <a:endParaRPr lang="en-US" sz="2800" b="1" dirty="0">
              <a:solidFill>
                <a:schemeClr val="bg2"/>
              </a:solidFill>
            </a:endParaRPr>
          </a:p>
        </p:txBody>
      </p:sp>
      <p:sp>
        <p:nvSpPr>
          <p:cNvPr id="20" name="Arrow: Left-Right 19">
            <a:extLst>
              <a:ext uri="{FF2B5EF4-FFF2-40B4-BE49-F238E27FC236}">
                <a16:creationId xmlns:a16="http://schemas.microsoft.com/office/drawing/2014/main" id="{99E7A8DB-DDC6-C0AB-3D49-F889C76B9C4F}"/>
              </a:ext>
            </a:extLst>
          </p:cNvPr>
          <p:cNvSpPr/>
          <p:nvPr/>
        </p:nvSpPr>
        <p:spPr>
          <a:xfrm>
            <a:off x="232669" y="1118294"/>
            <a:ext cx="3868384" cy="365760"/>
          </a:xfrm>
          <a:prstGeom prst="leftRightArrow">
            <a:avLst/>
          </a:prstGeom>
          <a:solidFill>
            <a:schemeClr val="tx2">
              <a:lumMod val="60000"/>
              <a:lumOff val="40000"/>
            </a:schemeClr>
          </a:solidFill>
          <a:ln w="1143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21" name="Table 22">
            <a:extLst>
              <a:ext uri="{FF2B5EF4-FFF2-40B4-BE49-F238E27FC236}">
                <a16:creationId xmlns:a16="http://schemas.microsoft.com/office/drawing/2014/main" id="{63D00F2C-1DB6-F9A7-40B3-ACA809EA46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9665565"/>
              </p:ext>
            </p:extLst>
          </p:nvPr>
        </p:nvGraphicFramePr>
        <p:xfrm>
          <a:off x="333559" y="653170"/>
          <a:ext cx="3787084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46771">
                  <a:extLst>
                    <a:ext uri="{9D8B030D-6E8A-4147-A177-3AD203B41FA5}">
                      <a16:colId xmlns:a16="http://schemas.microsoft.com/office/drawing/2014/main" val="2561815939"/>
                    </a:ext>
                  </a:extLst>
                </a:gridCol>
                <a:gridCol w="946771">
                  <a:extLst>
                    <a:ext uri="{9D8B030D-6E8A-4147-A177-3AD203B41FA5}">
                      <a16:colId xmlns:a16="http://schemas.microsoft.com/office/drawing/2014/main" val="1118833070"/>
                    </a:ext>
                  </a:extLst>
                </a:gridCol>
                <a:gridCol w="946771">
                  <a:extLst>
                    <a:ext uri="{9D8B030D-6E8A-4147-A177-3AD203B41FA5}">
                      <a16:colId xmlns:a16="http://schemas.microsoft.com/office/drawing/2014/main" val="1340795105"/>
                    </a:ext>
                  </a:extLst>
                </a:gridCol>
                <a:gridCol w="946771">
                  <a:extLst>
                    <a:ext uri="{9D8B030D-6E8A-4147-A177-3AD203B41FA5}">
                      <a16:colId xmlns:a16="http://schemas.microsoft.com/office/drawing/2014/main" val="352407283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SEPT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OCT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NOV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DEC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25E3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87148"/>
                  </a:ext>
                </a:extLst>
              </a:tr>
            </a:tbl>
          </a:graphicData>
        </a:graphic>
      </p:graphicFrame>
      <p:sp>
        <p:nvSpPr>
          <p:cNvPr id="23" name="TextBox 22">
            <a:extLst>
              <a:ext uri="{FF2B5EF4-FFF2-40B4-BE49-F238E27FC236}">
                <a16:creationId xmlns:a16="http://schemas.microsoft.com/office/drawing/2014/main" id="{00BCBBBA-8067-6BB2-EAEA-B3FEE2B29C9C}"/>
              </a:ext>
            </a:extLst>
          </p:cNvPr>
          <p:cNvSpPr txBox="1"/>
          <p:nvPr/>
        </p:nvSpPr>
        <p:spPr>
          <a:xfrm>
            <a:off x="647068" y="280633"/>
            <a:ext cx="20250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Three months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776B76F-B09C-30FE-55C5-F0F824E57C7B}"/>
              </a:ext>
            </a:extLst>
          </p:cNvPr>
          <p:cNvSpPr txBox="1"/>
          <p:nvPr/>
        </p:nvSpPr>
        <p:spPr>
          <a:xfrm>
            <a:off x="421623" y="1618857"/>
            <a:ext cx="3522955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4.5 months without Tax Revenue</a:t>
            </a:r>
          </a:p>
        </p:txBody>
      </p:sp>
    </p:spTree>
    <p:custDataLst>
      <p:tags r:id="rId1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>
            <a:extLst>
              <a:ext uri="{FF2B5EF4-FFF2-40B4-BE49-F238E27FC236}">
                <a16:creationId xmlns:a16="http://schemas.microsoft.com/office/drawing/2014/main" id="{E0B45EF4-412F-B47D-3BFB-4A362D3DCDEB}"/>
              </a:ext>
            </a:extLst>
          </p:cNvPr>
          <p:cNvSpPr/>
          <p:nvPr/>
        </p:nvSpPr>
        <p:spPr>
          <a:xfrm>
            <a:off x="947463" y="2263140"/>
            <a:ext cx="8059378" cy="7734657"/>
          </a:xfrm>
          <a:custGeom>
            <a:avLst/>
            <a:gdLst/>
            <a:ahLst/>
            <a:cxnLst/>
            <a:rect l="l" t="t" r="r" b="b"/>
            <a:pathLst>
              <a:path w="18278475" h="1419225">
                <a:moveTo>
                  <a:pt x="18278473" y="1419224"/>
                </a:moveTo>
                <a:lnTo>
                  <a:pt x="0" y="1419224"/>
                </a:lnTo>
                <a:lnTo>
                  <a:pt x="0" y="0"/>
                </a:lnTo>
                <a:lnTo>
                  <a:pt x="18278473" y="0"/>
                </a:lnTo>
                <a:lnTo>
                  <a:pt x="18278473" y="1419224"/>
                </a:lnTo>
                <a:close/>
              </a:path>
            </a:pathLst>
          </a:custGeom>
          <a:solidFill>
            <a:srgbClr val="025E32"/>
          </a:solidFill>
          <a:scene3d>
            <a:camera prst="orthographicFront"/>
            <a:lightRig rig="threePt" dir="t"/>
          </a:scene3d>
          <a:sp3d>
            <a:bevelT w="266700" prst="coolSlant"/>
          </a:sp3d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5">
            <a:extLst>
              <a:ext uri="{FF2B5EF4-FFF2-40B4-BE49-F238E27FC236}">
                <a16:creationId xmlns:a16="http://schemas.microsoft.com/office/drawing/2014/main" id="{FE33D48F-A199-4DAF-1B98-AF927DE01C91}"/>
              </a:ext>
            </a:extLst>
          </p:cNvPr>
          <p:cNvSpPr/>
          <p:nvPr/>
        </p:nvSpPr>
        <p:spPr>
          <a:xfrm>
            <a:off x="9314222" y="2263140"/>
            <a:ext cx="8059378" cy="7734657"/>
          </a:xfrm>
          <a:custGeom>
            <a:avLst/>
            <a:gdLst/>
            <a:ahLst/>
            <a:cxnLst/>
            <a:rect l="l" t="t" r="r" b="b"/>
            <a:pathLst>
              <a:path w="18278475" h="1419225">
                <a:moveTo>
                  <a:pt x="18278473" y="1419224"/>
                </a:moveTo>
                <a:lnTo>
                  <a:pt x="0" y="1419224"/>
                </a:lnTo>
                <a:lnTo>
                  <a:pt x="0" y="0"/>
                </a:lnTo>
                <a:lnTo>
                  <a:pt x="18278473" y="0"/>
                </a:lnTo>
                <a:lnTo>
                  <a:pt x="18278473" y="1419224"/>
                </a:lnTo>
                <a:close/>
              </a:path>
            </a:pathLst>
          </a:custGeom>
          <a:solidFill>
            <a:srgbClr val="025E32"/>
          </a:solidFill>
          <a:scene3d>
            <a:camera prst="orthographicFront"/>
            <a:lightRig rig="threePt" dir="t"/>
          </a:scene3d>
          <a:sp3d>
            <a:bevelT w="266700" prst="coolSlant"/>
          </a:sp3d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Title 23">
            <a:extLst>
              <a:ext uri="{FF2B5EF4-FFF2-40B4-BE49-F238E27FC236}">
                <a16:creationId xmlns:a16="http://schemas.microsoft.com/office/drawing/2014/main" id="{28740703-8087-43AF-B2A8-ACFDCB7758ED}"/>
              </a:ext>
            </a:extLst>
          </p:cNvPr>
          <p:cNvSpPr txBox="1">
            <a:spLocks/>
          </p:cNvSpPr>
          <p:nvPr/>
        </p:nvSpPr>
        <p:spPr>
          <a:xfrm>
            <a:off x="4193403" y="322429"/>
            <a:ext cx="10058400" cy="1685817"/>
          </a:xfrm>
          <a:prstGeom prst="rect">
            <a:avLst/>
          </a:prstGeom>
          <a:ln w="57150">
            <a:solidFill>
              <a:schemeClr val="bg2">
                <a:lumMod val="10000"/>
              </a:schemeClr>
            </a:solidFill>
          </a:ln>
        </p:spPr>
        <p:txBody>
          <a:bodyPr wrap="square" lIns="0" tIns="0" rIns="0" bIns="0" anchor="ctr" anchorCtr="1">
            <a:normAutofit fontScale="97500"/>
          </a:bodyPr>
          <a:lstStyle>
            <a:defPPr>
              <a:defRPr lang="en-US"/>
            </a:defPPr>
            <a:lvl1pPr algn="ctr">
              <a:defRPr sz="3600" b="1" i="0" kern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defRPr>
            </a:lvl1pPr>
          </a:lstStyle>
          <a:p>
            <a:r>
              <a:rPr lang="en-US" dirty="0"/>
              <a:t>INTERIM FINANCIAL REPORT (unaudited)</a:t>
            </a:r>
            <a:br>
              <a:rPr lang="en-US" dirty="0"/>
            </a:br>
            <a:r>
              <a:rPr lang="en-US" dirty="0"/>
              <a:t>As of November 30, 2023</a:t>
            </a:r>
            <a:br>
              <a:rPr lang="en-US" dirty="0"/>
            </a:br>
            <a:r>
              <a:rPr lang="en-US" dirty="0"/>
              <a:t>Indicators of Efficient Leverage Reserves</a:t>
            </a:r>
          </a:p>
        </p:txBody>
      </p:sp>
      <p:sp>
        <p:nvSpPr>
          <p:cNvPr id="6" name="Text Placeholder 24">
            <a:extLst>
              <a:ext uri="{FF2B5EF4-FFF2-40B4-BE49-F238E27FC236}">
                <a16:creationId xmlns:a16="http://schemas.microsoft.com/office/drawing/2014/main" id="{39653590-D6FD-4271-8C1D-3A21AA130B26}"/>
              </a:ext>
            </a:extLst>
          </p:cNvPr>
          <p:cNvSpPr txBox="1">
            <a:spLocks/>
          </p:cNvSpPr>
          <p:nvPr/>
        </p:nvSpPr>
        <p:spPr>
          <a:xfrm>
            <a:off x="1375889" y="2578222"/>
            <a:ext cx="7196419" cy="181062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291F35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Unassigned Fund </a:t>
            </a:r>
            <a:r>
              <a:rPr lang="en-US" sz="3000" kern="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  <a:ea typeface="Roboto"/>
                <a:cs typeface="Adobe Devanagari" panose="02040503050201020203" pitchFamily="18" charset="0"/>
              </a:rPr>
              <a:t>Balance</a:t>
            </a:r>
            <a:r>
              <a: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 Ratio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How much is available in reserves?</a:t>
            </a:r>
          </a:p>
        </p:txBody>
      </p:sp>
      <p:sp>
        <p:nvSpPr>
          <p:cNvPr id="7" name="Text Placeholder 26">
            <a:extLst>
              <a:ext uri="{FF2B5EF4-FFF2-40B4-BE49-F238E27FC236}">
                <a16:creationId xmlns:a16="http://schemas.microsoft.com/office/drawing/2014/main" id="{A733D9A4-8C3B-4662-A196-FDFE21D54391}"/>
              </a:ext>
            </a:extLst>
          </p:cNvPr>
          <p:cNvSpPr txBox="1">
            <a:spLocks/>
          </p:cNvSpPr>
          <p:nvPr/>
        </p:nvSpPr>
        <p:spPr>
          <a:xfrm>
            <a:off x="9745747" y="2571288"/>
            <a:ext cx="7196328" cy="182449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291F35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Debt to Income Ratio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What is the ability of HCDE to cover 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its debt payments?</a:t>
            </a:r>
          </a:p>
        </p:txBody>
      </p:sp>
      <p:sp>
        <p:nvSpPr>
          <p:cNvPr id="8" name="Content Placeholder 25">
            <a:extLst>
              <a:ext uri="{FF2B5EF4-FFF2-40B4-BE49-F238E27FC236}">
                <a16:creationId xmlns:a16="http://schemas.microsoft.com/office/drawing/2014/main" id="{C37B8A53-83E6-4E8F-96BC-183224BB353A}"/>
              </a:ext>
            </a:extLst>
          </p:cNvPr>
          <p:cNvSpPr txBox="1">
            <a:spLocks/>
          </p:cNvSpPr>
          <p:nvPr/>
        </p:nvSpPr>
        <p:spPr>
          <a:xfrm>
            <a:off x="1375889" y="4550835"/>
            <a:ext cx="7196419" cy="323354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291F35"/>
            </a:solidFill>
          </a:ln>
          <a:effec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R="0" lvl="0" indent="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000" kern="0" dirty="0">
                <a:solidFill>
                  <a:schemeClr val="bg2">
                    <a:lumMod val="10000"/>
                  </a:schemeClr>
                </a:solidFill>
                <a:latin typeface="Roboto"/>
                <a:ea typeface="Roboto"/>
                <a:cs typeface="Adobe Devanagari" panose="02040503050201020203" pitchFamily="18" charset="0"/>
              </a:rPr>
              <a:t>Unassigned Fund Balance    </a:t>
            </a:r>
            <a:r>
              <a:rPr lang="en-US" sz="3000" b="1" kern="0" dirty="0">
                <a:solidFill>
                  <a:schemeClr val="bg2">
                    <a:lumMod val="10000"/>
                  </a:schemeClr>
                </a:solidFill>
                <a:latin typeface="Roboto"/>
                <a:ea typeface="Roboto"/>
                <a:cs typeface="Adobe Devanagari" panose="02040503050201020203" pitchFamily="18" charset="0"/>
              </a:rPr>
              <a:t>$19,817,062</a:t>
            </a:r>
          </a:p>
          <a:p>
            <a:pPr lvl="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3000" kern="0" dirty="0">
                <a:solidFill>
                  <a:schemeClr val="bg2">
                    <a:lumMod val="10000"/>
                  </a:schemeClr>
                </a:solidFill>
                <a:latin typeface="Roboto"/>
                <a:ea typeface="Roboto"/>
                <a:cs typeface="Adobe Devanagari" panose="02040503050201020203" pitchFamily="18" charset="0"/>
              </a:rPr>
              <a:t>Total Fund Balance                </a:t>
            </a:r>
            <a:r>
              <a:rPr lang="en-US" sz="3000" b="1" kern="0" dirty="0">
                <a:solidFill>
                  <a:schemeClr val="bg2">
                    <a:lumMod val="10000"/>
                  </a:schemeClr>
                </a:solidFill>
                <a:latin typeface="Roboto"/>
                <a:ea typeface="Roboto"/>
                <a:cs typeface="Adobe Devanagari" panose="02040503050201020203" pitchFamily="18" charset="0"/>
              </a:rPr>
              <a:t>$23,009,412</a:t>
            </a:r>
          </a:p>
        </p:txBody>
      </p:sp>
      <p:sp>
        <p:nvSpPr>
          <p:cNvPr id="9" name="Content Placeholder 27">
            <a:extLst>
              <a:ext uri="{FF2B5EF4-FFF2-40B4-BE49-F238E27FC236}">
                <a16:creationId xmlns:a16="http://schemas.microsoft.com/office/drawing/2014/main" id="{1C932B4E-44F4-4DA9-B0C6-056579F33448}"/>
              </a:ext>
            </a:extLst>
          </p:cNvPr>
          <p:cNvSpPr txBox="1">
            <a:spLocks/>
          </p:cNvSpPr>
          <p:nvPr/>
        </p:nvSpPr>
        <p:spPr>
          <a:xfrm>
            <a:off x="9745747" y="4547126"/>
            <a:ext cx="7196328" cy="323725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291F35"/>
            </a:solidFill>
          </a:ln>
          <a:effec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kern="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Annual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 Principal and Interest Payments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on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Term Debt and Capital Leases :  	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$0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400" kern="0" dirty="0">
              <a:solidFill>
                <a:schemeClr val="bg2">
                  <a:lumMod val="10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Adobe Devanagari" panose="02040503050201020203" pitchFamily="18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G/F Revenue	Less Facility </a:t>
            </a:r>
            <a:r>
              <a:rPr lang="en-US" sz="2400" b="1" kern="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$11,644,590 - 2,222,049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Charges 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: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	</a:t>
            </a:r>
            <a:r>
              <a:rPr lang="en-US" sz="2400" b="1" kern="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 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Adobe Devanagari" panose="02040503050201020203" pitchFamily="18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200" b="1" kern="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	</a:t>
            </a:r>
          </a:p>
        </p:txBody>
      </p:sp>
      <p:sp>
        <p:nvSpPr>
          <p:cNvPr id="11" name="Bevel 12">
            <a:extLst>
              <a:ext uri="{FF2B5EF4-FFF2-40B4-BE49-F238E27FC236}">
                <a16:creationId xmlns:a16="http://schemas.microsoft.com/office/drawing/2014/main" id="{EEF485A8-CD60-44C5-8F15-D4E683B4F4D5}"/>
              </a:ext>
            </a:extLst>
          </p:cNvPr>
          <p:cNvSpPr/>
          <p:nvPr/>
        </p:nvSpPr>
        <p:spPr>
          <a:xfrm>
            <a:off x="1664754" y="8189150"/>
            <a:ext cx="2644764" cy="1034886"/>
          </a:xfrm>
          <a:prstGeom prst="bevel">
            <a:avLst/>
          </a:prstGeom>
          <a:solidFill>
            <a:schemeClr val="bg2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3324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86% FY24</a:t>
            </a:r>
          </a:p>
        </p:txBody>
      </p:sp>
      <p:sp>
        <p:nvSpPr>
          <p:cNvPr id="12" name="Bevel 23">
            <a:extLst>
              <a:ext uri="{FF2B5EF4-FFF2-40B4-BE49-F238E27FC236}">
                <a16:creationId xmlns:a16="http://schemas.microsoft.com/office/drawing/2014/main" id="{DC45B176-7DA9-432F-815F-365A3BCBA8C4}"/>
              </a:ext>
            </a:extLst>
          </p:cNvPr>
          <p:cNvSpPr/>
          <p:nvPr/>
        </p:nvSpPr>
        <p:spPr>
          <a:xfrm>
            <a:off x="5296391" y="8189150"/>
            <a:ext cx="2644764" cy="1034886"/>
          </a:xfrm>
          <a:prstGeom prst="bevel">
            <a:avLst/>
          </a:prstGeom>
          <a:solidFill>
            <a:schemeClr val="bg2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3324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79% FY23</a:t>
            </a:r>
          </a:p>
        </p:txBody>
      </p:sp>
      <p:sp>
        <p:nvSpPr>
          <p:cNvPr id="13" name="Bevel 24">
            <a:extLst>
              <a:ext uri="{FF2B5EF4-FFF2-40B4-BE49-F238E27FC236}">
                <a16:creationId xmlns:a16="http://schemas.microsoft.com/office/drawing/2014/main" id="{5143F0AF-18EF-4068-B900-D5016A449D7A}"/>
              </a:ext>
            </a:extLst>
          </p:cNvPr>
          <p:cNvSpPr/>
          <p:nvPr/>
        </p:nvSpPr>
        <p:spPr>
          <a:xfrm>
            <a:off x="10309276" y="8193832"/>
            <a:ext cx="2644765" cy="1025522"/>
          </a:xfrm>
          <a:prstGeom prst="bevel">
            <a:avLst/>
          </a:prstGeom>
          <a:solidFill>
            <a:schemeClr val="bg2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3324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0% FY24 </a:t>
            </a:r>
          </a:p>
        </p:txBody>
      </p:sp>
      <p:sp>
        <p:nvSpPr>
          <p:cNvPr id="14" name="Bevel 25">
            <a:extLst>
              <a:ext uri="{FF2B5EF4-FFF2-40B4-BE49-F238E27FC236}">
                <a16:creationId xmlns:a16="http://schemas.microsoft.com/office/drawing/2014/main" id="{7A1D7E06-5298-4FA8-9168-5652B57CEC47}"/>
              </a:ext>
            </a:extLst>
          </p:cNvPr>
          <p:cNvSpPr/>
          <p:nvPr/>
        </p:nvSpPr>
        <p:spPr>
          <a:xfrm>
            <a:off x="13940914" y="8226415"/>
            <a:ext cx="2644765" cy="1013317"/>
          </a:xfrm>
          <a:prstGeom prst="bevel">
            <a:avLst/>
          </a:prstGeom>
          <a:solidFill>
            <a:schemeClr val="bg2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3324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0% FY23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28FBE148-B491-4D3D-8C4C-50410535BBE0}"/>
              </a:ext>
            </a:extLst>
          </p:cNvPr>
          <p:cNvSpPr/>
          <p:nvPr/>
        </p:nvSpPr>
        <p:spPr>
          <a:xfrm>
            <a:off x="2219780" y="9379911"/>
            <a:ext cx="2194560" cy="502920"/>
          </a:xfrm>
          <a:prstGeom prst="round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Budgeted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  </a:t>
            </a:r>
            <a:r>
              <a:rPr lang="en-US" sz="20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71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%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6EB43454-69D3-4976-B570-AC45B72332B2}"/>
              </a:ext>
            </a:extLst>
          </p:cNvPr>
          <p:cNvSpPr/>
          <p:nvPr/>
        </p:nvSpPr>
        <p:spPr>
          <a:xfrm>
            <a:off x="10588113" y="9379911"/>
            <a:ext cx="2194560" cy="502920"/>
          </a:xfrm>
          <a:prstGeom prst="round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Budgeted  6</a:t>
            </a:r>
            <a:r>
              <a:rPr lang="en-US" sz="20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%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20000"/>
                  <a:lumOff val="80000"/>
                </a:schemeClr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Adobe Devanagari" panose="02040503050201020203" pitchFamily="18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D4FFCF4-2A7B-4E47-A5D6-E5126F69E0B5}"/>
              </a:ext>
            </a:extLst>
          </p:cNvPr>
          <p:cNvSpPr/>
          <p:nvPr/>
        </p:nvSpPr>
        <p:spPr>
          <a:xfrm>
            <a:off x="4489707" y="9417175"/>
            <a:ext cx="318634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Details on Schedule 1 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D6FEC8A-BDC6-42B7-A514-545C9EC33ACA}"/>
              </a:ext>
            </a:extLst>
          </p:cNvPr>
          <p:cNvSpPr/>
          <p:nvPr/>
        </p:nvSpPr>
        <p:spPr>
          <a:xfrm>
            <a:off x="12954041" y="9398542"/>
            <a:ext cx="3505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Details on Schedule 5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C6701C72-CD2D-4B1C-AE54-C430A60303A1}"/>
              </a:ext>
            </a:extLst>
          </p:cNvPr>
          <p:cNvCxnSpPr/>
          <p:nvPr/>
        </p:nvCxnSpPr>
        <p:spPr>
          <a:xfrm>
            <a:off x="1438791" y="5131553"/>
            <a:ext cx="6940160" cy="0"/>
          </a:xfrm>
          <a:prstGeom prst="line">
            <a:avLst/>
          </a:prstGeom>
          <a:ln>
            <a:solidFill>
              <a:schemeClr val="bg2">
                <a:lumMod val="10000"/>
              </a:schemeClr>
            </a:solidFill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A7D658FF-669F-48C7-915B-AB258AC0BF33}"/>
              </a:ext>
            </a:extLst>
          </p:cNvPr>
          <p:cNvSpPr txBox="1"/>
          <p:nvPr/>
        </p:nvSpPr>
        <p:spPr>
          <a:xfrm>
            <a:off x="1407340" y="6347524"/>
            <a:ext cx="7196419" cy="1477328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r>
              <a:rPr lang="en-US" sz="3000" kern="0" dirty="0">
                <a:solidFill>
                  <a:schemeClr val="bg2">
                    <a:lumMod val="10000"/>
                  </a:schemeClr>
                </a:solidFill>
                <a:latin typeface="Roboto"/>
                <a:ea typeface="Roboto"/>
                <a:cs typeface="Adobe Devanagari" panose="02040503050201020203" pitchFamily="18" charset="0"/>
              </a:rPr>
              <a:t>Goal: 		  &lt;75%</a:t>
            </a:r>
          </a:p>
          <a:p>
            <a:r>
              <a:rPr lang="en-US" sz="3000" kern="0" dirty="0">
                <a:solidFill>
                  <a:schemeClr val="bg2">
                    <a:lumMod val="10000"/>
                  </a:schemeClr>
                </a:solidFill>
                <a:latin typeface="Roboto"/>
                <a:ea typeface="Roboto"/>
                <a:cs typeface="Adobe Devanagari" panose="02040503050201020203" pitchFamily="18" charset="0"/>
              </a:rPr>
              <a:t>Benchmark:	  50% to 75%</a:t>
            </a:r>
          </a:p>
          <a:p>
            <a:r>
              <a:rPr lang="en-US" sz="3000" kern="0" dirty="0">
                <a:solidFill>
                  <a:schemeClr val="bg2">
                    <a:lumMod val="10000"/>
                  </a:schemeClr>
                </a:solidFill>
                <a:latin typeface="Roboto"/>
                <a:ea typeface="Roboto"/>
                <a:cs typeface="Adobe Devanagari" panose="02040503050201020203" pitchFamily="18" charset="0"/>
              </a:rPr>
              <a:t>Danger: 		  &lt;50%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8FD47FD-CAA8-46F9-8BED-AA4F879A521E}"/>
              </a:ext>
            </a:extLst>
          </p:cNvPr>
          <p:cNvSpPr txBox="1"/>
          <p:nvPr/>
        </p:nvSpPr>
        <p:spPr>
          <a:xfrm>
            <a:off x="9889016" y="6299174"/>
            <a:ext cx="6855039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 kern="0" dirty="0">
                <a:solidFill>
                  <a:schemeClr val="bg2">
                    <a:lumMod val="10000"/>
                  </a:schemeClr>
                </a:solidFill>
                <a:latin typeface="Roboto"/>
                <a:ea typeface="Roboto"/>
                <a:cs typeface="Adobe Devanagari" panose="02040503050201020203" pitchFamily="18" charset="0"/>
              </a:rPr>
              <a:t>Goal: 	     &lt;25% of annual revenue</a:t>
            </a:r>
          </a:p>
          <a:p>
            <a:r>
              <a:rPr lang="en-US" sz="3000" kern="0" dirty="0">
                <a:solidFill>
                  <a:schemeClr val="bg2">
                    <a:lumMod val="10000"/>
                  </a:schemeClr>
                </a:solidFill>
                <a:latin typeface="Roboto"/>
                <a:ea typeface="Roboto"/>
                <a:cs typeface="Adobe Devanagari" panose="02040503050201020203" pitchFamily="18" charset="0"/>
              </a:rPr>
              <a:t>Benchmark:     25% to &lt;49%</a:t>
            </a:r>
          </a:p>
          <a:p>
            <a:r>
              <a:rPr lang="en-US" sz="3000" kern="0" dirty="0">
                <a:solidFill>
                  <a:schemeClr val="bg2">
                    <a:lumMod val="10000"/>
                  </a:schemeClr>
                </a:solidFill>
                <a:latin typeface="Roboto"/>
                <a:ea typeface="Roboto"/>
                <a:cs typeface="Adobe Devanagari" panose="02040503050201020203" pitchFamily="18" charset="0"/>
              </a:rPr>
              <a:t>Danger: 	       Over &gt; 50%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4B1E269-3ABE-4B2B-9266-6EB86FE84487}"/>
              </a:ext>
            </a:extLst>
          </p:cNvPr>
          <p:cNvCxnSpPr>
            <a:cxnSpLocks/>
          </p:cNvCxnSpPr>
          <p:nvPr/>
        </p:nvCxnSpPr>
        <p:spPr>
          <a:xfrm>
            <a:off x="10029054" y="5399349"/>
            <a:ext cx="6548107" cy="47603"/>
          </a:xfrm>
          <a:prstGeom prst="line">
            <a:avLst/>
          </a:prstGeom>
          <a:ln>
            <a:solidFill>
              <a:schemeClr val="bg2">
                <a:lumMod val="10000"/>
              </a:schemeClr>
            </a:solidFill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2" name="Slide Number Placeholder 4">
            <a:extLst>
              <a:ext uri="{FF2B5EF4-FFF2-40B4-BE49-F238E27FC236}">
                <a16:creationId xmlns:a16="http://schemas.microsoft.com/office/drawing/2014/main" id="{3FAA5A45-91A6-4DB4-AEB1-C07767562F06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887783" y="9556191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chemeClr val="bg2"/>
                </a:solidFill>
              </a:rPr>
              <a:t>8</a:t>
            </a:fld>
            <a:endParaRPr lang="en-US" sz="2800" b="1" dirty="0">
              <a:solidFill>
                <a:schemeClr val="bg2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46D8572-4C30-85C6-40F1-A365BE252D87}"/>
              </a:ext>
            </a:extLst>
          </p:cNvPr>
          <p:cNvSpPr txBox="1"/>
          <p:nvPr/>
        </p:nvSpPr>
        <p:spPr>
          <a:xfrm>
            <a:off x="14706641" y="842171"/>
            <a:ext cx="3009859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291F35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/>
              <a:t>Budgeted Payments $3.8M</a:t>
            </a:r>
          </a:p>
          <a:p>
            <a:r>
              <a:rPr lang="en-US" b="1" dirty="0"/>
              <a:t>Current $2.9M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638330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object 5">
            <a:extLst>
              <a:ext uri="{FF2B5EF4-FFF2-40B4-BE49-F238E27FC236}">
                <a16:creationId xmlns:a16="http://schemas.microsoft.com/office/drawing/2014/main" id="{3B0C17AC-B435-01D4-52BD-4C7982202D2A}"/>
              </a:ext>
            </a:extLst>
          </p:cNvPr>
          <p:cNvSpPr/>
          <p:nvPr/>
        </p:nvSpPr>
        <p:spPr>
          <a:xfrm>
            <a:off x="947463" y="2263140"/>
            <a:ext cx="8059378" cy="7734657"/>
          </a:xfrm>
          <a:custGeom>
            <a:avLst/>
            <a:gdLst/>
            <a:ahLst/>
            <a:cxnLst/>
            <a:rect l="l" t="t" r="r" b="b"/>
            <a:pathLst>
              <a:path w="18278475" h="1419225">
                <a:moveTo>
                  <a:pt x="18278473" y="1419224"/>
                </a:moveTo>
                <a:lnTo>
                  <a:pt x="0" y="1419224"/>
                </a:lnTo>
                <a:lnTo>
                  <a:pt x="0" y="0"/>
                </a:lnTo>
                <a:lnTo>
                  <a:pt x="18278473" y="0"/>
                </a:lnTo>
                <a:lnTo>
                  <a:pt x="18278473" y="1419224"/>
                </a:lnTo>
                <a:close/>
              </a:path>
            </a:pathLst>
          </a:custGeom>
          <a:solidFill>
            <a:srgbClr val="025E32"/>
          </a:solidFill>
          <a:scene3d>
            <a:camera prst="orthographicFront"/>
            <a:lightRig rig="threePt" dir="t"/>
          </a:scene3d>
          <a:sp3d>
            <a:bevelT w="266700" prst="coolSlant"/>
          </a:sp3d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5">
            <a:extLst>
              <a:ext uri="{FF2B5EF4-FFF2-40B4-BE49-F238E27FC236}">
                <a16:creationId xmlns:a16="http://schemas.microsoft.com/office/drawing/2014/main" id="{B007FEB3-EECB-985B-9E8E-7D7DA1636154}"/>
              </a:ext>
            </a:extLst>
          </p:cNvPr>
          <p:cNvSpPr/>
          <p:nvPr/>
        </p:nvSpPr>
        <p:spPr>
          <a:xfrm>
            <a:off x="9314222" y="2263140"/>
            <a:ext cx="8059378" cy="7734657"/>
          </a:xfrm>
          <a:custGeom>
            <a:avLst/>
            <a:gdLst/>
            <a:ahLst/>
            <a:cxnLst/>
            <a:rect l="l" t="t" r="r" b="b"/>
            <a:pathLst>
              <a:path w="18278475" h="1419225">
                <a:moveTo>
                  <a:pt x="18278473" y="1419224"/>
                </a:moveTo>
                <a:lnTo>
                  <a:pt x="0" y="1419224"/>
                </a:lnTo>
                <a:lnTo>
                  <a:pt x="0" y="0"/>
                </a:lnTo>
                <a:lnTo>
                  <a:pt x="18278473" y="0"/>
                </a:lnTo>
                <a:lnTo>
                  <a:pt x="18278473" y="1419224"/>
                </a:lnTo>
                <a:close/>
              </a:path>
            </a:pathLst>
          </a:custGeom>
          <a:solidFill>
            <a:srgbClr val="025E32"/>
          </a:solidFill>
          <a:scene3d>
            <a:camera prst="orthographicFront"/>
            <a:lightRig rig="threePt" dir="t"/>
          </a:scene3d>
          <a:sp3d>
            <a:bevelT w="266700" prst="coolSlant"/>
          </a:sp3d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Title 23">
            <a:extLst>
              <a:ext uri="{FF2B5EF4-FFF2-40B4-BE49-F238E27FC236}">
                <a16:creationId xmlns:a16="http://schemas.microsoft.com/office/drawing/2014/main" id="{28740703-8087-43AF-B2A8-ACFDCB7758ED}"/>
              </a:ext>
            </a:extLst>
          </p:cNvPr>
          <p:cNvSpPr txBox="1">
            <a:spLocks/>
          </p:cNvSpPr>
          <p:nvPr/>
        </p:nvSpPr>
        <p:spPr>
          <a:xfrm>
            <a:off x="3966127" y="299485"/>
            <a:ext cx="10058400" cy="1712740"/>
          </a:xfrm>
          <a:prstGeom prst="rect">
            <a:avLst/>
          </a:prstGeom>
          <a:ln w="57150">
            <a:solidFill>
              <a:schemeClr val="bg2">
                <a:lumMod val="10000"/>
              </a:schemeClr>
            </a:solidFill>
          </a:ln>
        </p:spPr>
        <p:txBody>
          <a:bodyPr wrap="square" lIns="0" tIns="0" rIns="0" bIns="0" anchor="ctr" anchorCtr="1">
            <a:normAutofit fontScale="97500"/>
          </a:bodyPr>
          <a:lstStyle>
            <a:lvl1pPr>
              <a:defRPr sz="6400" b="0" i="0">
                <a:solidFill>
                  <a:srgbClr val="13110E"/>
                </a:solidFill>
                <a:latin typeface="Roboto"/>
                <a:ea typeface="+mj-ea"/>
                <a:cs typeface="Roboto"/>
              </a:defRPr>
            </a:lvl1pPr>
          </a:lstStyle>
          <a:p>
            <a:pPr algn="ctr">
              <a:defRPr/>
            </a:pPr>
            <a:r>
              <a:rPr lang="en-US" sz="3600" b="1" kern="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INTERIM FINANCIAL REPORT (unaudited)</a:t>
            </a:r>
            <a:br>
              <a:rPr lang="en-US" sz="3600" b="1" kern="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</a:br>
            <a:r>
              <a:rPr lang="en-US" sz="3600" b="1" kern="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As of November 30, 2023</a:t>
            </a:r>
            <a:br>
              <a:rPr lang="en-US" sz="3600" b="1" kern="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</a:br>
            <a:r>
              <a:rPr lang="en-US" sz="3600" b="1" kern="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Indicators of Efficiency</a:t>
            </a:r>
          </a:p>
        </p:txBody>
      </p:sp>
      <p:sp>
        <p:nvSpPr>
          <p:cNvPr id="6" name="Text Placeholder 24">
            <a:extLst>
              <a:ext uri="{FF2B5EF4-FFF2-40B4-BE49-F238E27FC236}">
                <a16:creationId xmlns:a16="http://schemas.microsoft.com/office/drawing/2014/main" id="{39653590-D6FD-4271-8C1D-3A21AA130B26}"/>
              </a:ext>
            </a:extLst>
          </p:cNvPr>
          <p:cNvSpPr txBox="1">
            <a:spLocks/>
          </p:cNvSpPr>
          <p:nvPr/>
        </p:nvSpPr>
        <p:spPr>
          <a:xfrm>
            <a:off x="1387577" y="2586031"/>
            <a:ext cx="7178268" cy="185507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25E32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Tax Revenue to Total Revenue Ratio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How efficient is HCDE at leveraging local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000" kern="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t</a:t>
            </a:r>
            <a:r>
              <a: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axes? (Current)</a:t>
            </a:r>
          </a:p>
        </p:txBody>
      </p:sp>
      <p:sp>
        <p:nvSpPr>
          <p:cNvPr id="7" name="Text Placeholder 26">
            <a:extLst>
              <a:ext uri="{FF2B5EF4-FFF2-40B4-BE49-F238E27FC236}">
                <a16:creationId xmlns:a16="http://schemas.microsoft.com/office/drawing/2014/main" id="{A733D9A4-8C3B-4662-A196-FDFE21D54391}"/>
              </a:ext>
            </a:extLst>
          </p:cNvPr>
          <p:cNvSpPr txBox="1">
            <a:spLocks/>
          </p:cNvSpPr>
          <p:nvPr/>
        </p:nvSpPr>
        <p:spPr>
          <a:xfrm>
            <a:off x="9709202" y="2580127"/>
            <a:ext cx="7178040" cy="186688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25E32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Indirect Cost to Tax Ratio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How much dependency on indirect cost from grants?</a:t>
            </a:r>
          </a:p>
        </p:txBody>
      </p:sp>
      <p:sp>
        <p:nvSpPr>
          <p:cNvPr id="8" name="Content Placeholder 25">
            <a:extLst>
              <a:ext uri="{FF2B5EF4-FFF2-40B4-BE49-F238E27FC236}">
                <a16:creationId xmlns:a16="http://schemas.microsoft.com/office/drawing/2014/main" id="{C37B8A53-83E6-4E8F-96BC-183224BB353A}"/>
              </a:ext>
            </a:extLst>
          </p:cNvPr>
          <p:cNvSpPr txBox="1">
            <a:spLocks/>
          </p:cNvSpPr>
          <p:nvPr/>
        </p:nvSpPr>
        <p:spPr>
          <a:xfrm>
            <a:off x="1396286" y="4596984"/>
            <a:ext cx="7187711" cy="323354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25E32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kern="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 Current Tax Revenue	         </a:t>
            </a:r>
            <a:r>
              <a:rPr lang="en-US" sz="2800" b="1" kern="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$ 1,281</a:t>
            </a:r>
          </a:p>
        </p:txBody>
      </p:sp>
      <p:sp>
        <p:nvSpPr>
          <p:cNvPr id="11" name="Bevel 12">
            <a:extLst>
              <a:ext uri="{FF2B5EF4-FFF2-40B4-BE49-F238E27FC236}">
                <a16:creationId xmlns:a16="http://schemas.microsoft.com/office/drawing/2014/main" id="{EEF485A8-CD60-44C5-8F15-D4E683B4F4D5}"/>
              </a:ext>
            </a:extLst>
          </p:cNvPr>
          <p:cNvSpPr/>
          <p:nvPr/>
        </p:nvSpPr>
        <p:spPr>
          <a:xfrm>
            <a:off x="1712489" y="8189150"/>
            <a:ext cx="2644764" cy="1034886"/>
          </a:xfrm>
          <a:prstGeom prst="bevel">
            <a:avLst/>
          </a:prstGeom>
          <a:solidFill>
            <a:schemeClr val="bg2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3324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0% FY23 </a:t>
            </a:r>
          </a:p>
        </p:txBody>
      </p:sp>
      <p:sp>
        <p:nvSpPr>
          <p:cNvPr id="12" name="Bevel 23">
            <a:extLst>
              <a:ext uri="{FF2B5EF4-FFF2-40B4-BE49-F238E27FC236}">
                <a16:creationId xmlns:a16="http://schemas.microsoft.com/office/drawing/2014/main" id="{DC45B176-7DA9-432F-815F-365A3BCBA8C4}"/>
              </a:ext>
            </a:extLst>
          </p:cNvPr>
          <p:cNvSpPr/>
          <p:nvPr/>
        </p:nvSpPr>
        <p:spPr>
          <a:xfrm>
            <a:off x="5105630" y="8189150"/>
            <a:ext cx="2644764" cy="1034886"/>
          </a:xfrm>
          <a:prstGeom prst="bevel">
            <a:avLst/>
          </a:prstGeom>
          <a:solidFill>
            <a:schemeClr val="bg2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3324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0% FY22 </a:t>
            </a:r>
          </a:p>
        </p:txBody>
      </p:sp>
      <p:sp>
        <p:nvSpPr>
          <p:cNvPr id="13" name="Bevel 24">
            <a:extLst>
              <a:ext uri="{FF2B5EF4-FFF2-40B4-BE49-F238E27FC236}">
                <a16:creationId xmlns:a16="http://schemas.microsoft.com/office/drawing/2014/main" id="{5143F0AF-18EF-4068-B900-D5016A449D7A}"/>
              </a:ext>
            </a:extLst>
          </p:cNvPr>
          <p:cNvSpPr/>
          <p:nvPr/>
        </p:nvSpPr>
        <p:spPr>
          <a:xfrm>
            <a:off x="10202700" y="8083077"/>
            <a:ext cx="2644765" cy="1025522"/>
          </a:xfrm>
          <a:prstGeom prst="bevel">
            <a:avLst/>
          </a:prstGeom>
          <a:solidFill>
            <a:schemeClr val="bg2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3324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3.3% FY24 </a:t>
            </a:r>
          </a:p>
        </p:txBody>
      </p:sp>
      <p:sp>
        <p:nvSpPr>
          <p:cNvPr id="14" name="Bevel 25">
            <a:extLst>
              <a:ext uri="{FF2B5EF4-FFF2-40B4-BE49-F238E27FC236}">
                <a16:creationId xmlns:a16="http://schemas.microsoft.com/office/drawing/2014/main" id="{7A1D7E06-5298-4FA8-9168-5652B57CEC47}"/>
              </a:ext>
            </a:extLst>
          </p:cNvPr>
          <p:cNvSpPr/>
          <p:nvPr/>
        </p:nvSpPr>
        <p:spPr>
          <a:xfrm>
            <a:off x="13739423" y="8081447"/>
            <a:ext cx="2644765" cy="1024128"/>
          </a:xfrm>
          <a:prstGeom prst="bevel">
            <a:avLst/>
          </a:prstGeom>
          <a:solidFill>
            <a:schemeClr val="bg2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3324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4.6% FY23 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28FBE148-B491-4D3D-8C4C-50410535BBE0}"/>
              </a:ext>
            </a:extLst>
          </p:cNvPr>
          <p:cNvSpPr/>
          <p:nvPr/>
        </p:nvSpPr>
        <p:spPr>
          <a:xfrm>
            <a:off x="2267516" y="9379912"/>
            <a:ext cx="2089737" cy="472005"/>
          </a:xfrm>
          <a:prstGeom prst="round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Budgeted  25%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6EB43454-69D3-4976-B570-AC45B72332B2}"/>
              </a:ext>
            </a:extLst>
          </p:cNvPr>
          <p:cNvSpPr/>
          <p:nvPr/>
        </p:nvSpPr>
        <p:spPr>
          <a:xfrm>
            <a:off x="10595046" y="9379912"/>
            <a:ext cx="2200979" cy="498927"/>
          </a:xfrm>
          <a:prstGeom prst="round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Budgeted  2.5%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D4FFCF4-2A7B-4E47-A5D6-E5126F69E0B5}"/>
              </a:ext>
            </a:extLst>
          </p:cNvPr>
          <p:cNvSpPr/>
          <p:nvPr/>
        </p:nvSpPr>
        <p:spPr>
          <a:xfrm>
            <a:off x="4537442" y="9417175"/>
            <a:ext cx="318634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Details on Schedule </a:t>
            </a:r>
            <a:r>
              <a:rPr lang="en-US" sz="2400" dirty="0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2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 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D6FEC8A-BDC6-42B7-A514-545C9EC33ACA}"/>
              </a:ext>
            </a:extLst>
          </p:cNvPr>
          <p:cNvSpPr/>
          <p:nvPr/>
        </p:nvSpPr>
        <p:spPr>
          <a:xfrm>
            <a:off x="12960974" y="9398542"/>
            <a:ext cx="3505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Details on Schedule </a:t>
            </a:r>
            <a:r>
              <a:rPr lang="en-US" sz="2400" dirty="0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3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Adobe Devanagari" panose="02040503050201020203" pitchFamily="18" charset="0"/>
            </a:endParaRP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C6701C72-CD2D-4B1C-AE54-C430A60303A1}"/>
              </a:ext>
            </a:extLst>
          </p:cNvPr>
          <p:cNvCxnSpPr>
            <a:cxnSpLocks/>
          </p:cNvCxnSpPr>
          <p:nvPr/>
        </p:nvCxnSpPr>
        <p:spPr>
          <a:xfrm flipV="1">
            <a:off x="1560124" y="5298486"/>
            <a:ext cx="6860034" cy="27559"/>
          </a:xfrm>
          <a:prstGeom prst="line">
            <a:avLst/>
          </a:prstGeom>
          <a:ln>
            <a:solidFill>
              <a:schemeClr val="bg2">
                <a:lumMod val="10000"/>
              </a:schemeClr>
            </a:solidFill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A7D658FF-669F-48C7-915B-AB258AC0BF33}"/>
              </a:ext>
            </a:extLst>
          </p:cNvPr>
          <p:cNvSpPr txBox="1"/>
          <p:nvPr/>
        </p:nvSpPr>
        <p:spPr>
          <a:xfrm>
            <a:off x="1506631" y="6111157"/>
            <a:ext cx="7197999" cy="1477328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r>
              <a:rPr lang="en-US" sz="300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Goal: 	      &lt;20% of revenue </a:t>
            </a:r>
          </a:p>
          <a:p>
            <a:r>
              <a:rPr lang="en-US" sz="300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Benchmark:    20% to 30%</a:t>
            </a:r>
          </a:p>
          <a:p>
            <a:r>
              <a:rPr lang="en-US" sz="300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Danger: 	      Over &gt;30%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8FD47FD-CAA8-46F9-8BED-AA4F879A521E}"/>
              </a:ext>
            </a:extLst>
          </p:cNvPr>
          <p:cNvSpPr txBox="1"/>
          <p:nvPr/>
        </p:nvSpPr>
        <p:spPr>
          <a:xfrm>
            <a:off x="9993119" y="6212943"/>
            <a:ext cx="6821953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Goal: 	       &gt;5% </a:t>
            </a:r>
          </a:p>
          <a:p>
            <a:r>
              <a:rPr lang="en-US" sz="300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Benchmark:     2% to 5%</a:t>
            </a:r>
          </a:p>
          <a:p>
            <a:r>
              <a:rPr lang="en-US" sz="300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Danger: 	       Under &lt; 2%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4B1E269-3ABE-4B2B-9266-6EB86FE84487}"/>
              </a:ext>
            </a:extLst>
          </p:cNvPr>
          <p:cNvCxnSpPr>
            <a:cxnSpLocks/>
          </p:cNvCxnSpPr>
          <p:nvPr/>
        </p:nvCxnSpPr>
        <p:spPr>
          <a:xfrm>
            <a:off x="10112791" y="5351473"/>
            <a:ext cx="6546303" cy="27559"/>
          </a:xfrm>
          <a:prstGeom prst="line">
            <a:avLst/>
          </a:prstGeom>
          <a:ln>
            <a:solidFill>
              <a:srgbClr val="332440"/>
            </a:solidFill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DABB1194-16C8-4428-A90A-16C9EF4B67B6}"/>
              </a:ext>
            </a:extLst>
          </p:cNvPr>
          <p:cNvSpPr txBox="1"/>
          <p:nvPr/>
        </p:nvSpPr>
        <p:spPr>
          <a:xfrm>
            <a:off x="9938920" y="5533280"/>
            <a:ext cx="70104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Total General Fund Revenues 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$1,306,381</a:t>
            </a:r>
          </a:p>
        </p:txBody>
      </p:sp>
      <p:sp>
        <p:nvSpPr>
          <p:cNvPr id="22" name="Slide Number Placeholder 4">
            <a:extLst>
              <a:ext uri="{FF2B5EF4-FFF2-40B4-BE49-F238E27FC236}">
                <a16:creationId xmlns:a16="http://schemas.microsoft.com/office/drawing/2014/main" id="{4158EA85-D8E2-4388-AAE7-5B103ED1DF2D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758819" y="9429320"/>
            <a:ext cx="381001" cy="430887"/>
          </a:xfrm>
        </p:spPr>
        <p:txBody>
          <a:bodyPr wrap="square" lIns="0" tIns="0" rIns="0" bIns="0" anchor="t">
            <a:spAutoFit/>
          </a:bodyPr>
          <a:lstStyle/>
          <a:p>
            <a:r>
              <a:rPr lang="en-US" sz="2800" b="1" dirty="0">
                <a:solidFill>
                  <a:schemeClr val="bg2"/>
                </a:solidFill>
                <a:cs typeface="Calibri"/>
              </a:rPr>
              <a:t>9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68D87D1-FDFA-4D57-8726-975E86F3373E}"/>
              </a:ext>
            </a:extLst>
          </p:cNvPr>
          <p:cNvSpPr txBox="1"/>
          <p:nvPr/>
        </p:nvSpPr>
        <p:spPr>
          <a:xfrm>
            <a:off x="1506631" y="5502688"/>
            <a:ext cx="69401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kern="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Total Revenue		</a:t>
            </a:r>
            <a:r>
              <a:rPr lang="en-US" sz="2800" b="1" kern="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        $ 21,091,509</a:t>
            </a:r>
          </a:p>
        </p:txBody>
      </p:sp>
      <p:sp>
        <p:nvSpPr>
          <p:cNvPr id="36" name="Content Placeholder 27">
            <a:extLst>
              <a:ext uri="{FF2B5EF4-FFF2-40B4-BE49-F238E27FC236}">
                <a16:creationId xmlns:a16="http://schemas.microsoft.com/office/drawing/2014/main" id="{DBE2767D-A3E4-7725-CF62-6FF18E501562}"/>
              </a:ext>
            </a:extLst>
          </p:cNvPr>
          <p:cNvSpPr txBox="1">
            <a:spLocks/>
          </p:cNvSpPr>
          <p:nvPr/>
        </p:nvSpPr>
        <p:spPr>
          <a:xfrm>
            <a:off x="9700058" y="4595353"/>
            <a:ext cx="7187184" cy="323517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25E32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Indirect Cost General Fund	  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$389,871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6E0F8438-DE6C-3642-BA5F-86638153D3D0}"/>
              </a:ext>
            </a:extLst>
          </p:cNvPr>
          <p:cNvSpPr txBox="1"/>
          <p:nvPr/>
        </p:nvSpPr>
        <p:spPr>
          <a:xfrm>
            <a:off x="9718213" y="6199862"/>
            <a:ext cx="6821953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Goal: 	       &gt;5% </a:t>
            </a:r>
          </a:p>
          <a:p>
            <a:r>
              <a:rPr lang="en-US" sz="300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Benchmark:     2% to 5%</a:t>
            </a:r>
          </a:p>
          <a:p>
            <a:r>
              <a:rPr lang="en-US" sz="300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Danger: 	       Under &lt; 2%</a:t>
            </a: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91D30DF1-E79F-FC4E-AF9C-ACA9742F4445}"/>
              </a:ext>
            </a:extLst>
          </p:cNvPr>
          <p:cNvCxnSpPr>
            <a:cxnSpLocks/>
          </p:cNvCxnSpPr>
          <p:nvPr/>
        </p:nvCxnSpPr>
        <p:spPr>
          <a:xfrm>
            <a:off x="9837885" y="5338392"/>
            <a:ext cx="6546303" cy="27559"/>
          </a:xfrm>
          <a:prstGeom prst="line">
            <a:avLst/>
          </a:prstGeom>
          <a:ln>
            <a:solidFill>
              <a:schemeClr val="bg2">
                <a:lumMod val="10000"/>
              </a:schemeClr>
            </a:solidFill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F9A4E353-E273-0126-9C12-3254EFC0D28C}"/>
              </a:ext>
            </a:extLst>
          </p:cNvPr>
          <p:cNvSpPr txBox="1"/>
          <p:nvPr/>
        </p:nvSpPr>
        <p:spPr>
          <a:xfrm>
            <a:off x="9664014" y="5520199"/>
            <a:ext cx="70104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Total General Fund Revenues 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$11,644,590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138369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36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237054CC2A8BB49AD2AEF0413AC0277" ma:contentTypeVersion="4" ma:contentTypeDescription="Create a new document." ma:contentTypeScope="" ma:versionID="d216eb68df950c2017ad4fdd86de5d23">
  <xsd:schema xmlns:xsd="http://www.w3.org/2001/XMLSchema" xmlns:xs="http://www.w3.org/2001/XMLSchema" xmlns:p="http://schemas.microsoft.com/office/2006/metadata/properties" xmlns:ns2="68a1d430-a50e-484c-b4d2-499916cee947" targetNamespace="http://schemas.microsoft.com/office/2006/metadata/properties" ma:root="true" ma:fieldsID="3dcabea3f9903b49e7dd94d2a8b70fee" ns2:_="">
    <xsd:import namespace="68a1d430-a50e-484c-b4d2-499916cee94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8a1d430-a50e-484c-b4d2-499916cee94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C8FBAEB-6CE2-4638-A062-6B28C3709D58}">
  <ds:schemaRefs>
    <ds:schemaRef ds:uri="68a1d430-a50e-484c-b4d2-499916cee947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17B10425-FF12-4423-8DD0-6CEAA68019A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E594FD4-DC4B-4D3C-ABD0-90F0B5FB3D07}">
  <ds:schemaRefs>
    <ds:schemaRef ds:uri="http://schemas.openxmlformats.org/package/2006/metadata/core-properties"/>
    <ds:schemaRef ds:uri="http://schemas.microsoft.com/office/2006/documentManagement/types"/>
    <ds:schemaRef ds:uri="http://schemas.microsoft.com/office/2006/metadata/properties"/>
    <ds:schemaRef ds:uri="http://purl.org/dc/elements/1.1/"/>
    <ds:schemaRef ds:uri="68a1d430-a50e-484c-b4d2-499916cee947"/>
    <ds:schemaRef ds:uri="http://purl.org/dc/dcmitype/"/>
    <ds:schemaRef ds:uri="http://www.w3.org/XML/1998/namespace"/>
    <ds:schemaRef ds:uri="http://schemas.microsoft.com/office/infopath/2007/PartnerControl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3322</TotalTime>
  <Words>1928</Words>
  <Application>Microsoft Office PowerPoint</Application>
  <PresentationFormat>Custom</PresentationFormat>
  <Paragraphs>349</Paragraphs>
  <Slides>36</Slides>
  <Notes>34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Links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3" baseType="lpstr">
      <vt:lpstr>Abadi Extra Light</vt:lpstr>
      <vt:lpstr>Adobe Devanagari</vt:lpstr>
      <vt:lpstr>Calibri</vt:lpstr>
      <vt:lpstr>Roboto</vt:lpstr>
      <vt:lpstr>Times New Roman</vt:lpstr>
      <vt:lpstr>Office Theme</vt:lpstr>
      <vt:lpstr>https://harriscountydeptofed-my.sharepoint.com/personal/jamezcua_hcde-texas_org/Documents/Desktop/COVI9/MISC%20FIles/Covid%20Files/Contingency%20Plan%20Files/CIP%20Projections%20and%20Budget/Copy%20of%20Revised%20PFC%20for%202020%20with%20Bond%20Capacity%20Edits%20V9.0%20(003).xlsx!Sheet1!R1C3:R19C18</vt:lpstr>
      <vt:lpstr>PowerPoint Presentation</vt:lpstr>
      <vt:lpstr>Highlights of Interim Financial Report (unaudited)</vt:lpstr>
      <vt:lpstr>Posted on Our Website</vt:lpstr>
      <vt:lpstr>PowerPoint Presentation</vt:lpstr>
      <vt:lpstr>INTERIM FINANCIAL REPORT (unaudited) ASST. SUPERINTENDENT FOR BUSINESS SERVICES MESSAGE As of November 30, 2023</vt:lpstr>
      <vt:lpstr>INTERIM FINANCIAL REPORT (unaudited) As of November 30, 2023  Financial Ratios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Education Foundation Update</vt:lpstr>
      <vt:lpstr>PowerPoint Presentation</vt:lpstr>
      <vt:lpstr>PowerPoint Presentation</vt:lpstr>
      <vt:lpstr>PowerPoint Presentation</vt:lpstr>
      <vt:lpstr>PowerPoint Presentation</vt:lpstr>
      <vt:lpstr>PFC &amp; Lease Revenue Projects Update</vt:lpstr>
      <vt:lpstr>PowerPoint Presentation</vt:lpstr>
      <vt:lpstr>PowerPoint Presentation</vt:lpstr>
      <vt:lpstr>PowerPoint Presentation</vt:lpstr>
      <vt:lpstr>Irvington Renovation – Funds by Source As of November 30, 2023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White and Blue Clean Digital Tech Company Proposal Mission and Goals Presentation</dc:title>
  <dc:creator>Natalya E. Sumner</dc:creator>
  <cp:keywords>DAEqrIuPPkk,BAEfhMRsqpg</cp:keywords>
  <cp:lastModifiedBy>Marcia Leiva</cp:lastModifiedBy>
  <cp:revision>30</cp:revision>
  <cp:lastPrinted>2023-11-14T17:41:15Z</cp:lastPrinted>
  <dcterms:created xsi:type="dcterms:W3CDTF">2021-09-22T16:28:29Z</dcterms:created>
  <dcterms:modified xsi:type="dcterms:W3CDTF">2023-12-13T17:01:20Z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2021-09-22T00:00:00Z</vt:filetime>
  </property>
  <property fmtid="{D5CDD505-2E9C-101B-9397-08002B2CF9AE}" pid="3" name="Creator">
    <vt:lpwstr>Canva</vt:lpwstr>
  </property>
  <property fmtid="{D5CDD505-2E9C-101B-9397-08002B2CF9AE}" pid="4" name="LastSaved">
    <vt:filetime>2021-09-22T00:00:00Z</vt:filetime>
  </property>
  <property fmtid="{D5CDD505-2E9C-101B-9397-08002B2CF9AE}" pid="5" name="ContentTypeId">
    <vt:lpwstr>0x010100D237054CC2A8BB49AD2AEF0413AC0277</vt:lpwstr>
  </property>
  <property fmtid="{D5CDD505-2E9C-101B-9397-08002B2CF9AE}" pid="6" name="ArticulateGUID">
    <vt:lpwstr>7AC37C26-112A-4152-BA10-6D5E79DDB089</vt:lpwstr>
  </property>
  <property fmtid="{D5CDD505-2E9C-101B-9397-08002B2CF9AE}" pid="7" name="ArticulatePath">
    <vt:lpwstr>05.31.22 Fin Highlights (1)</vt:lpwstr>
  </property>
</Properties>
</file>